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91" r:id="rId3"/>
    <p:sldMasterId id="2147483704" r:id="rId4"/>
  </p:sldMasterIdLst>
  <p:notesMasterIdLst>
    <p:notesMasterId r:id="rId21"/>
  </p:notesMasterIdLst>
  <p:handoutMasterIdLst>
    <p:handoutMasterId r:id="rId22"/>
  </p:handoutMasterIdLst>
  <p:sldIdLst>
    <p:sldId id="297" r:id="rId5"/>
    <p:sldId id="307" r:id="rId6"/>
    <p:sldId id="309" r:id="rId7"/>
    <p:sldId id="302" r:id="rId8"/>
    <p:sldId id="311" r:id="rId9"/>
    <p:sldId id="316" r:id="rId10"/>
    <p:sldId id="317" r:id="rId11"/>
    <p:sldId id="318" r:id="rId12"/>
    <p:sldId id="344" r:id="rId13"/>
    <p:sldId id="347" r:id="rId14"/>
    <p:sldId id="348" r:id="rId15"/>
    <p:sldId id="352" r:id="rId16"/>
    <p:sldId id="353" r:id="rId17"/>
    <p:sldId id="354" r:id="rId18"/>
    <p:sldId id="355" r:id="rId19"/>
    <p:sldId id="308" r:id="rId20"/>
  </p:sldIdLst>
  <p:sldSz cx="12192000" cy="6858000"/>
  <p:notesSz cx="6858000" cy="9926638"/>
  <p:embeddedFontLst>
    <p:embeddedFont>
      <p:font typeface="MS PGothic" panose="020B0600070205080204" pitchFamily="34" charset="-128"/>
      <p:regular r:id="rId23"/>
    </p:embeddedFont>
    <p:embeddedFont>
      <p:font typeface="MS PGothic" panose="020B0600070205080204" pitchFamily="34" charset="-128"/>
      <p:regular r:id="rId23"/>
    </p:embeddedFont>
    <p:embeddedFont>
      <p:font typeface="Calibri" panose="020F0502020204030204" pitchFamily="34" charset="0"/>
      <p:regular r:id="rId24"/>
      <p:bold r:id="rId25"/>
      <p:italic r:id="rId26"/>
      <p:boldItalic r:id="rId27"/>
    </p:embeddedFont>
    <p:embeddedFont>
      <p:font typeface="Helvetica" panose="020B0604020202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28"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if Harbott" initials="" lastIdx="11" clrIdx="0"/>
  <p:cmAuthor id="1" name="Simone Jagoe"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519A"/>
    <a:srgbClr val="005F86"/>
    <a:srgbClr val="006FBF"/>
    <a:srgbClr val="FFC000"/>
    <a:srgbClr val="003D59"/>
    <a:srgbClr val="4F758B"/>
    <a:srgbClr val="003246"/>
    <a:srgbClr val="003D4C"/>
    <a:srgbClr val="003A53"/>
    <a:srgbClr val="A8A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F23EA25E-0618-4F5C-A2E8-B063AA1ED9F6}">
  <a:tblStyle styleId="{F23EA25E-0618-4F5C-A2E8-B063AA1ED9F6}" styleName="Table_0"/>
  <a:tblStyle styleId="{89FA4071-365B-408D-98BE-C6FA08F28EDB}"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4658" autoAdjust="0"/>
  </p:normalViewPr>
  <p:slideViewPr>
    <p:cSldViewPr snapToObjects="1">
      <p:cViewPr varScale="1">
        <p:scale>
          <a:sx n="65" d="100"/>
          <a:sy n="65" d="100"/>
        </p:scale>
        <p:origin x="1330" y="38"/>
      </p:cViewPr>
      <p:guideLst>
        <p:guide orient="horz" pos="2160"/>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Objects="1" showGuides="1">
      <p:cViewPr varScale="1">
        <p:scale>
          <a:sx n="61" d="100"/>
          <a:sy n="61" d="100"/>
        </p:scale>
        <p:origin x="3245" y="48"/>
      </p:cViewPr>
      <p:guideLst>
        <p:guide orient="horz" pos="3127"/>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72547" cy="496412"/>
          </a:xfrm>
          <a:prstGeom prst="rect">
            <a:avLst/>
          </a:prstGeom>
        </p:spPr>
        <p:txBody>
          <a:bodyPr vert="horz" lIns="92062" tIns="46031" rIns="92062" bIns="46031" rtlCol="0"/>
          <a:lstStyle>
            <a:lvl1pPr algn="l">
              <a:defRPr sz="1200"/>
            </a:lvl1pPr>
          </a:lstStyle>
          <a:p>
            <a:endParaRPr lang="en-US" dirty="0"/>
          </a:p>
        </p:txBody>
      </p:sp>
      <p:sp>
        <p:nvSpPr>
          <p:cNvPr id="3" name="Date Placeholder 2"/>
          <p:cNvSpPr>
            <a:spLocks noGrp="1"/>
          </p:cNvSpPr>
          <p:nvPr>
            <p:ph type="dt" sz="quarter" idx="1"/>
          </p:nvPr>
        </p:nvSpPr>
        <p:spPr>
          <a:xfrm>
            <a:off x="3883853" y="3"/>
            <a:ext cx="2972547" cy="496412"/>
          </a:xfrm>
          <a:prstGeom prst="rect">
            <a:avLst/>
          </a:prstGeom>
        </p:spPr>
        <p:txBody>
          <a:bodyPr vert="horz" lIns="92062" tIns="46031" rIns="92062" bIns="46031" rtlCol="0"/>
          <a:lstStyle>
            <a:lvl1pPr algn="r">
              <a:defRPr sz="1200"/>
            </a:lvl1pPr>
          </a:lstStyle>
          <a:p>
            <a:fld id="{706AB63C-41CE-4191-AFF7-718B54EB5334}" type="datetimeFigureOut">
              <a:rPr lang="en-US" smtClean="0"/>
              <a:pPr/>
              <a:t>11/20/2018</a:t>
            </a:fld>
            <a:endParaRPr lang="en-US" dirty="0"/>
          </a:p>
        </p:txBody>
      </p:sp>
      <p:sp>
        <p:nvSpPr>
          <p:cNvPr id="4" name="Footer Placeholder 3"/>
          <p:cNvSpPr>
            <a:spLocks noGrp="1"/>
          </p:cNvSpPr>
          <p:nvPr>
            <p:ph type="ftr" sz="quarter" idx="2"/>
          </p:nvPr>
        </p:nvSpPr>
        <p:spPr>
          <a:xfrm>
            <a:off x="2" y="9428630"/>
            <a:ext cx="2972547" cy="496412"/>
          </a:xfrm>
          <a:prstGeom prst="rect">
            <a:avLst/>
          </a:prstGeom>
        </p:spPr>
        <p:txBody>
          <a:bodyPr vert="horz" lIns="92062" tIns="46031" rIns="92062" bIns="4603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3853" y="9428630"/>
            <a:ext cx="2972547" cy="496412"/>
          </a:xfrm>
          <a:prstGeom prst="rect">
            <a:avLst/>
          </a:prstGeom>
        </p:spPr>
        <p:txBody>
          <a:bodyPr vert="horz" lIns="92062" tIns="46031" rIns="92062" bIns="46031" rtlCol="0" anchor="b"/>
          <a:lstStyle>
            <a:lvl1pPr algn="r">
              <a:defRPr sz="1200"/>
            </a:lvl1pPr>
          </a:lstStyle>
          <a:p>
            <a:fld id="{BE3B550D-BA80-433E-8CBE-01C3C149C2AF}" type="slidenum">
              <a:rPr lang="en-US" smtClean="0"/>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46088" y="622300"/>
            <a:ext cx="7758113" cy="4365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lt1"/>
            </a:solidFill>
            <a:prstDash val="solid"/>
            <a:miter lim="8000"/>
            <a:headEnd type="none" w="med" len="med"/>
            <a:tailEnd type="none" w="med" len="med"/>
          </a:ln>
        </p:spPr>
      </p:sp>
      <p:sp>
        <p:nvSpPr>
          <p:cNvPr id="4" name="Shape 4"/>
          <p:cNvSpPr txBox="1">
            <a:spLocks noGrp="1"/>
          </p:cNvSpPr>
          <p:nvPr>
            <p:ph type="body" idx="1"/>
          </p:nvPr>
        </p:nvSpPr>
        <p:spPr>
          <a:xfrm>
            <a:off x="555357" y="5333995"/>
            <a:ext cx="5844151" cy="1272834"/>
          </a:xfrm>
          <a:prstGeom prst="rect">
            <a:avLst/>
          </a:prstGeom>
          <a:noFill/>
          <a:ln>
            <a:noFill/>
          </a:ln>
        </p:spPr>
        <p:txBody>
          <a:bodyPr lIns="92047" tIns="92047" rIns="92047" bIns="92047" anchor="t" anchorCtr="0"/>
          <a:lstStyle>
            <a:lvl1pPr marL="0" marR="0" lvl="0" indent="0" algn="l" rtl="0">
              <a:spcBef>
                <a:spcPts val="0"/>
              </a:spcBef>
              <a:spcAft>
                <a:spcPts val="0"/>
              </a:spcAft>
              <a:buChar char="●"/>
              <a:defRPr sz="1600" b="0" i="0" u="none" strike="noStrike" cap="none">
                <a:solidFill>
                  <a:schemeClr val="dk1"/>
                </a:solidFill>
                <a:latin typeface="Arial"/>
                <a:ea typeface="Arial"/>
                <a:cs typeface="Arial"/>
                <a:sym typeface="Arial"/>
              </a:defRPr>
            </a:lvl1pPr>
            <a:lvl2pPr marL="117475" marR="0" lvl="1" indent="4445" algn="l" rtl="0">
              <a:spcBef>
                <a:spcPts val="0"/>
              </a:spcBef>
              <a:spcAft>
                <a:spcPts val="0"/>
              </a:spcAft>
              <a:buClr>
                <a:schemeClr val="dk2"/>
              </a:buClr>
              <a:buSzPct val="120000"/>
              <a:buFont typeface="Arial"/>
              <a:buChar char="▪"/>
              <a:defRPr sz="1600" b="0" i="0" u="none" strike="noStrike" cap="none">
                <a:solidFill>
                  <a:schemeClr val="dk1"/>
                </a:solidFill>
                <a:latin typeface="Arial"/>
                <a:ea typeface="Arial"/>
                <a:cs typeface="Arial"/>
                <a:sym typeface="Arial"/>
              </a:defRPr>
            </a:lvl2pPr>
            <a:lvl3pPr marL="300038" marR="0" lvl="2" indent="-63818" algn="l" rtl="0">
              <a:spcBef>
                <a:spcPts val="0"/>
              </a:spcBef>
              <a:spcAft>
                <a:spcPts val="0"/>
              </a:spcAft>
              <a:buClr>
                <a:schemeClr val="dk2"/>
              </a:buClr>
              <a:buSzPct val="120000"/>
              <a:buFont typeface="Arial"/>
              <a:buChar char="–"/>
              <a:defRPr sz="1600" b="0" i="0" u="none" strike="noStrike" cap="none">
                <a:solidFill>
                  <a:schemeClr val="dk1"/>
                </a:solidFill>
                <a:latin typeface="Arial"/>
                <a:ea typeface="Arial"/>
                <a:cs typeface="Arial"/>
                <a:sym typeface="Arial"/>
              </a:defRPr>
            </a:lvl3pPr>
            <a:lvl4pPr marL="427038" marR="0" lvl="3" indent="-33337" algn="l" rtl="0">
              <a:spcBef>
                <a:spcPts val="0"/>
              </a:spcBef>
              <a:spcAft>
                <a:spcPts val="0"/>
              </a:spcAft>
              <a:buClr>
                <a:schemeClr val="dk2"/>
              </a:buClr>
              <a:buSzPct val="100000"/>
              <a:buFont typeface="Arial"/>
              <a:buChar char="▫"/>
              <a:defRPr sz="1600" b="0" i="0" u="none" strike="noStrike" cap="none">
                <a:solidFill>
                  <a:schemeClr val="dk1"/>
                </a:solidFill>
                <a:latin typeface="Arial"/>
                <a:ea typeface="Arial"/>
                <a:cs typeface="Arial"/>
                <a:sym typeface="Arial"/>
              </a:defRPr>
            </a:lvl4pPr>
            <a:lvl5pPr marL="542925" marR="0" lvl="4" indent="-33401" algn="l" rtl="0">
              <a:spcBef>
                <a:spcPts val="0"/>
              </a:spcBef>
              <a:spcAft>
                <a:spcPts val="0"/>
              </a:spcAft>
              <a:buClr>
                <a:schemeClr val="dk2"/>
              </a:buClr>
              <a:buSzPct val="89000"/>
              <a:buFont typeface="Arial"/>
              <a:buChar char="-"/>
              <a:defRPr sz="1600" b="0" i="0" u="none" strike="noStrike" cap="none">
                <a:solidFill>
                  <a:schemeClr val="dk1"/>
                </a:solidFill>
                <a:latin typeface="Arial"/>
                <a:ea typeface="Arial"/>
                <a:cs typeface="Arial"/>
                <a:sym typeface="Arial"/>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dirty="0"/>
          </a:p>
        </p:txBody>
      </p:sp>
      <p:sp>
        <p:nvSpPr>
          <p:cNvPr id="5" name="Shape 5"/>
          <p:cNvSpPr txBox="1">
            <a:spLocks noGrp="1"/>
          </p:cNvSpPr>
          <p:nvPr>
            <p:ph type="sldNum" idx="12"/>
          </p:nvPr>
        </p:nvSpPr>
        <p:spPr>
          <a:xfrm>
            <a:off x="6120231" y="9540059"/>
            <a:ext cx="544054" cy="190925"/>
          </a:xfrm>
          <a:prstGeom prst="rect">
            <a:avLst/>
          </a:prstGeom>
          <a:noFill/>
          <a:ln>
            <a:noFill/>
          </a:ln>
        </p:spPr>
        <p:txBody>
          <a:bodyPr lIns="0" tIns="0" rIns="0" bIns="0" anchor="b" anchorCtr="0">
            <a:noAutofit/>
          </a:bodyPr>
          <a:lstStyle/>
          <a:p>
            <a:pPr algn="r">
              <a:buSzPct val="25000"/>
            </a:pPr>
            <a:fld id="{00000000-1234-1234-1234-123412341234}" type="slidenum">
              <a:rPr lang="en-GB" sz="1200" smtClean="0">
                <a:solidFill>
                  <a:schemeClr val="dk1"/>
                </a:solidFill>
              </a:rPr>
              <a:pPr algn="r">
                <a:buSzPct val="25000"/>
              </a:pPr>
              <a:t>‹#›</a:t>
            </a:fld>
            <a:endParaRPr lang="en-GB" sz="1200" dirty="0">
              <a:solidFill>
                <a:schemeClr val="dk1"/>
              </a:solidFill>
            </a:endParaRPr>
          </a:p>
        </p:txBody>
      </p:sp>
      <p:sp>
        <p:nvSpPr>
          <p:cNvPr id="6" name="Shape 6"/>
          <p:cNvSpPr txBox="1">
            <a:spLocks noGrp="1"/>
          </p:cNvSpPr>
          <p:nvPr>
            <p:ph type="ftr" idx="11"/>
          </p:nvPr>
        </p:nvSpPr>
        <p:spPr>
          <a:xfrm>
            <a:off x="6664216" y="110068"/>
            <a:ext cx="66" cy="123783"/>
          </a:xfrm>
          <a:prstGeom prst="rect">
            <a:avLst/>
          </a:prstGeom>
          <a:noFill/>
          <a:ln>
            <a:noFill/>
          </a:ln>
        </p:spPr>
        <p:txBody>
          <a:bodyPr lIns="92047" tIns="92047" rIns="92047" bIns="92047" anchor="b" anchorCtr="0"/>
          <a:lstStyle>
            <a:lvl1pPr marL="0" marR="0" lvl="0" indent="0" algn="r" rtl="0">
              <a:spcBef>
                <a:spcPts val="0"/>
              </a:spcBef>
              <a:spcAft>
                <a:spcPts val="0"/>
              </a:spcAft>
              <a:buNone/>
              <a:defRPr sz="800" b="0" i="0" u="none" strike="noStrike" cap="none">
                <a:solidFill>
                  <a:schemeClr val="dk1"/>
                </a:solidFill>
                <a:latin typeface="Arial"/>
                <a:ea typeface="Arial"/>
                <a:cs typeface="Arial"/>
                <a:sym typeface="Arial"/>
              </a:defRPr>
            </a:lvl1pPr>
            <a:lvl2pPr marL="460309" marR="0" lvl="1" indent="0" algn="l" rtl="0">
              <a:spcBef>
                <a:spcPts val="0"/>
              </a:spcBef>
              <a:spcAft>
                <a:spcPts val="0"/>
              </a:spcAft>
              <a:buNone/>
              <a:defRPr sz="1600" b="0" i="0" u="none" strike="noStrike" cap="none">
                <a:solidFill>
                  <a:schemeClr val="dk1"/>
                </a:solidFill>
                <a:latin typeface="Arial"/>
                <a:ea typeface="Arial"/>
                <a:cs typeface="Arial"/>
                <a:sym typeface="Arial"/>
              </a:defRPr>
            </a:lvl2pPr>
            <a:lvl3pPr marL="920618" marR="0" lvl="2" indent="0" algn="l" rtl="0">
              <a:spcBef>
                <a:spcPts val="0"/>
              </a:spcBef>
              <a:spcAft>
                <a:spcPts val="0"/>
              </a:spcAft>
              <a:buNone/>
              <a:defRPr sz="1600" b="0" i="0" u="none" strike="noStrike" cap="none">
                <a:solidFill>
                  <a:schemeClr val="dk1"/>
                </a:solidFill>
                <a:latin typeface="Arial"/>
                <a:ea typeface="Arial"/>
                <a:cs typeface="Arial"/>
                <a:sym typeface="Arial"/>
              </a:defRPr>
            </a:lvl3pPr>
            <a:lvl4pPr marL="1380927" marR="0" lvl="3" indent="0" algn="l" rtl="0">
              <a:spcBef>
                <a:spcPts val="0"/>
              </a:spcBef>
              <a:spcAft>
                <a:spcPts val="0"/>
              </a:spcAft>
              <a:buNone/>
              <a:defRPr sz="1600" b="0" i="0" u="none" strike="noStrike" cap="none">
                <a:solidFill>
                  <a:schemeClr val="dk1"/>
                </a:solidFill>
                <a:latin typeface="Arial"/>
                <a:ea typeface="Arial"/>
                <a:cs typeface="Arial"/>
                <a:sym typeface="Arial"/>
              </a:defRPr>
            </a:lvl4pPr>
            <a:lvl5pPr marL="1841236" marR="0" lvl="4" indent="0" algn="l" rtl="0">
              <a:spcBef>
                <a:spcPts val="0"/>
              </a:spcBef>
              <a:spcAft>
                <a:spcPts val="0"/>
              </a:spcAft>
              <a:buNone/>
              <a:defRPr sz="1600" b="0" i="0" u="none" strike="noStrike" cap="none">
                <a:solidFill>
                  <a:schemeClr val="dk1"/>
                </a:solidFill>
                <a:latin typeface="Arial"/>
                <a:ea typeface="Arial"/>
                <a:cs typeface="Arial"/>
                <a:sym typeface="Arial"/>
              </a:defRPr>
            </a:lvl5pPr>
            <a:lvl6pPr marL="2301545" marR="0" lvl="5" indent="0" algn="l" rtl="0">
              <a:spcBef>
                <a:spcPts val="0"/>
              </a:spcBef>
              <a:buNone/>
              <a:defRPr sz="1600" b="0" i="0" u="none" strike="noStrike" cap="none">
                <a:solidFill>
                  <a:schemeClr val="dk1"/>
                </a:solidFill>
                <a:latin typeface="Arial"/>
                <a:ea typeface="Arial"/>
                <a:cs typeface="Arial"/>
                <a:sym typeface="Arial"/>
              </a:defRPr>
            </a:lvl6pPr>
            <a:lvl7pPr marL="2761854" marR="0" lvl="6" indent="0" algn="l" rtl="0">
              <a:spcBef>
                <a:spcPts val="0"/>
              </a:spcBef>
              <a:buNone/>
              <a:defRPr sz="1600" b="0" i="0" u="none" strike="noStrike" cap="none">
                <a:solidFill>
                  <a:schemeClr val="dk1"/>
                </a:solidFill>
                <a:latin typeface="Arial"/>
                <a:ea typeface="Arial"/>
                <a:cs typeface="Arial"/>
                <a:sym typeface="Arial"/>
              </a:defRPr>
            </a:lvl7pPr>
            <a:lvl8pPr marL="3222163" marR="0" lvl="7" indent="0" algn="l" rtl="0">
              <a:spcBef>
                <a:spcPts val="0"/>
              </a:spcBef>
              <a:buNone/>
              <a:defRPr sz="1600" b="0" i="0" u="none" strike="noStrike" cap="none">
                <a:solidFill>
                  <a:schemeClr val="dk1"/>
                </a:solidFill>
                <a:latin typeface="Arial"/>
                <a:ea typeface="Arial"/>
                <a:cs typeface="Arial"/>
                <a:sym typeface="Arial"/>
              </a:defRPr>
            </a:lvl8pPr>
            <a:lvl9pPr marL="3682472" marR="0" lvl="8" indent="0" algn="l" rtl="0">
              <a:spcBef>
                <a:spcPts val="0"/>
              </a:spcBef>
              <a:buNone/>
              <a:defRPr sz="1600" b="0" i="0" u="none" strike="noStrike" cap="none">
                <a:solidFill>
                  <a:schemeClr val="dk1"/>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lvl1pPr marL="0" algn="l" defTabSz="932566" rtl="0" eaLnBrk="1" latinLnBrk="0" hangingPunct="1">
      <a:defRPr sz="1224" kern="1200">
        <a:solidFill>
          <a:schemeClr val="tx1"/>
        </a:solidFill>
        <a:latin typeface="+mn-lt"/>
        <a:ea typeface="+mn-ea"/>
        <a:cs typeface="+mn-cs"/>
      </a:defRPr>
    </a:lvl1pPr>
    <a:lvl2pPr marL="466281" algn="l" defTabSz="932566" rtl="0" eaLnBrk="1" latinLnBrk="0" hangingPunct="1">
      <a:defRPr sz="1224" kern="1200">
        <a:solidFill>
          <a:schemeClr val="tx1"/>
        </a:solidFill>
        <a:latin typeface="+mn-lt"/>
        <a:ea typeface="+mn-ea"/>
        <a:cs typeface="+mn-cs"/>
      </a:defRPr>
    </a:lvl2pPr>
    <a:lvl3pPr marL="932566" algn="l" defTabSz="932566" rtl="0" eaLnBrk="1" latinLnBrk="0" hangingPunct="1">
      <a:defRPr sz="1224" kern="1200">
        <a:solidFill>
          <a:schemeClr val="tx1"/>
        </a:solidFill>
        <a:latin typeface="+mn-lt"/>
        <a:ea typeface="+mn-ea"/>
        <a:cs typeface="+mn-cs"/>
      </a:defRPr>
    </a:lvl3pPr>
    <a:lvl4pPr marL="1398851" algn="l" defTabSz="932566" rtl="0" eaLnBrk="1" latinLnBrk="0" hangingPunct="1">
      <a:defRPr sz="1224" kern="1200">
        <a:solidFill>
          <a:schemeClr val="tx1"/>
        </a:solidFill>
        <a:latin typeface="+mn-lt"/>
        <a:ea typeface="+mn-ea"/>
        <a:cs typeface="+mn-cs"/>
      </a:defRPr>
    </a:lvl4pPr>
    <a:lvl5pPr marL="1865134" algn="l" defTabSz="932566" rtl="0" eaLnBrk="1" latinLnBrk="0" hangingPunct="1">
      <a:defRPr sz="1224" kern="1200">
        <a:solidFill>
          <a:schemeClr val="tx1"/>
        </a:solidFill>
        <a:latin typeface="+mn-lt"/>
        <a:ea typeface="+mn-ea"/>
        <a:cs typeface="+mn-cs"/>
      </a:defRPr>
    </a:lvl5pPr>
    <a:lvl6pPr marL="2331418" algn="l" defTabSz="932566" rtl="0" eaLnBrk="1" latinLnBrk="0" hangingPunct="1">
      <a:defRPr sz="1224" kern="1200">
        <a:solidFill>
          <a:schemeClr val="tx1"/>
        </a:solidFill>
        <a:latin typeface="+mn-lt"/>
        <a:ea typeface="+mn-ea"/>
        <a:cs typeface="+mn-cs"/>
      </a:defRPr>
    </a:lvl6pPr>
    <a:lvl7pPr marL="2797699" algn="l" defTabSz="932566" rtl="0" eaLnBrk="1" latinLnBrk="0" hangingPunct="1">
      <a:defRPr sz="1224" kern="1200">
        <a:solidFill>
          <a:schemeClr val="tx1"/>
        </a:solidFill>
        <a:latin typeface="+mn-lt"/>
        <a:ea typeface="+mn-ea"/>
        <a:cs typeface="+mn-cs"/>
      </a:defRPr>
    </a:lvl7pPr>
    <a:lvl8pPr marL="3263983" algn="l" defTabSz="932566" rtl="0" eaLnBrk="1" latinLnBrk="0" hangingPunct="1">
      <a:defRPr sz="1224" kern="1200">
        <a:solidFill>
          <a:schemeClr val="tx1"/>
        </a:solidFill>
        <a:latin typeface="+mn-lt"/>
        <a:ea typeface="+mn-ea"/>
        <a:cs typeface="+mn-cs"/>
      </a:defRPr>
    </a:lvl8pPr>
    <a:lvl9pPr marL="3730268" algn="l" defTabSz="932566"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 am </a:t>
            </a:r>
            <a:r>
              <a:rPr lang="en-GB" dirty="0" err="1"/>
              <a:t>robert</a:t>
            </a:r>
            <a:r>
              <a:rPr lang="en-GB"/>
              <a:t> Breton </a:t>
            </a:r>
            <a:endParaRPr lang="en-GB" dirty="0"/>
          </a:p>
          <a:p>
            <a:r>
              <a:rPr lang="en-GB" dirty="0"/>
              <a:t> I currently lead on developing data science skills and curriculum development within the Campus</a:t>
            </a:r>
          </a:p>
          <a:p>
            <a:r>
              <a:rPr lang="en-GB" dirty="0"/>
              <a:t> Objective: increase data science skills across government from Basic programming -&gt; data wrangling -&gt; analysis -&gt; Machine learning -&gt; building Champions</a:t>
            </a:r>
          </a:p>
          <a:p>
            <a:r>
              <a:rPr lang="en-GB" dirty="0"/>
              <a:t> Today’s format is new – I’d appreciate some feedback at the end if there is time </a:t>
            </a:r>
          </a:p>
          <a:p>
            <a:pPr>
              <a:buNone/>
            </a:pPr>
            <a:endParaRPr lang="en-GB"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1</a:t>
            </a:fld>
            <a:endParaRPr lang="en-GB" sz="1200" dirty="0">
              <a:solidFill>
                <a:schemeClr val="dk1"/>
              </a:solidFill>
            </a:endParaRPr>
          </a:p>
        </p:txBody>
      </p:sp>
    </p:spTree>
    <p:extLst>
      <p:ext uri="{BB962C8B-B14F-4D97-AF65-F5344CB8AC3E}">
        <p14:creationId xmlns:p14="http://schemas.microsoft.com/office/powerpoint/2010/main" val="2823294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 </a:t>
            </a:r>
            <a:r>
              <a:rPr lang="en-GB" b="1" dirty="0"/>
              <a:t>2016 Transport for London (TFL) wanted to do the same analysis</a:t>
            </a:r>
            <a:r>
              <a:rPr lang="en-GB" dirty="0"/>
              <a:t>, however the increased volume of traffic, </a:t>
            </a:r>
            <a:r>
              <a:rPr lang="en-GB" b="1" dirty="0"/>
              <a:t>over 5 million commuters per day</a:t>
            </a:r>
            <a:r>
              <a:rPr lang="en-GB" dirty="0"/>
              <a:t>, made this a daunting task. In addition, the increased complexity of the Tube network meant that it was no longer enough to simply measure what station people started and ended their journey in – it was more important to understand the </a:t>
            </a:r>
            <a:r>
              <a:rPr lang="en-GB" b="1" dirty="0"/>
              <a:t>route they took and what stations they changed at</a:t>
            </a:r>
            <a:r>
              <a:rPr lang="en-GB" dirty="0"/>
              <a:t>.</a:t>
            </a:r>
          </a:p>
          <a:p>
            <a:r>
              <a:rPr lang="en-GB" dirty="0"/>
              <a:t>  Oyster cards and contactless payment systems only record the start and end of the journey, so TFL needed a new way to measure traffic. They decided to use </a:t>
            </a:r>
            <a:r>
              <a:rPr lang="en-GB" b="1" dirty="0"/>
              <a:t>something almost every commuter had</a:t>
            </a:r>
            <a:r>
              <a:rPr lang="en-GB" dirty="0"/>
              <a:t>, a mobile phone.</a:t>
            </a:r>
          </a:p>
          <a:p>
            <a:r>
              <a:rPr lang="en-GB" dirty="0"/>
              <a:t> </a:t>
            </a:r>
            <a:r>
              <a:rPr lang="en-GB" b="1" dirty="0"/>
              <a:t>Most phones today are also data devices</a:t>
            </a:r>
            <a:r>
              <a:rPr lang="en-GB" dirty="0"/>
              <a:t>, and are normally set to try and connect to </a:t>
            </a:r>
            <a:r>
              <a:rPr lang="en-GB" dirty="0" err="1"/>
              <a:t>wifi</a:t>
            </a:r>
            <a:r>
              <a:rPr lang="en-GB" dirty="0"/>
              <a:t> networks when they can. TFL installed dummy </a:t>
            </a:r>
            <a:r>
              <a:rPr lang="en-GB" dirty="0" err="1"/>
              <a:t>wifi</a:t>
            </a:r>
            <a:r>
              <a:rPr lang="en-GB" dirty="0"/>
              <a:t> hotspots in every station, and as commuters stepped on to the platform, their </a:t>
            </a:r>
            <a:r>
              <a:rPr lang="en-GB" b="1" dirty="0"/>
              <a:t>phone would ping the dummy hotspot</a:t>
            </a:r>
            <a:r>
              <a:rPr lang="en-GB" dirty="0"/>
              <a:t>. This would happen in every station, on every platform along their journey, giving TFL a map of the route they took.</a:t>
            </a:r>
          </a:p>
          <a:p>
            <a:r>
              <a:rPr lang="en-GB" dirty="0"/>
              <a:t> </a:t>
            </a:r>
            <a:r>
              <a:rPr lang="en-GB" b="1" dirty="0"/>
              <a:t>TFL advertised this collection in every station, giving commuters full information on how the test was being run, how their data would be used, and how to opt out (simply by switching off the </a:t>
            </a:r>
            <a:r>
              <a:rPr lang="en-GB" b="1" dirty="0" err="1"/>
              <a:t>Wifi</a:t>
            </a:r>
            <a:r>
              <a:rPr lang="en-GB" b="1" dirty="0"/>
              <a:t> connection on their phones).</a:t>
            </a:r>
            <a:endParaRPr lang="en-GB"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10</a:t>
            </a:fld>
            <a:endParaRPr lang="en-GB" sz="1200" dirty="0">
              <a:solidFill>
                <a:schemeClr val="dk1"/>
              </a:solidFill>
            </a:endParaRPr>
          </a:p>
        </p:txBody>
      </p:sp>
    </p:spTree>
    <p:extLst>
      <p:ext uri="{BB962C8B-B14F-4D97-AF65-F5344CB8AC3E}">
        <p14:creationId xmlns:p14="http://schemas.microsoft.com/office/powerpoint/2010/main" val="4171552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66" rtl="0" eaLnBrk="1" fontAlgn="auto" latinLnBrk="0" hangingPunct="1">
              <a:lnSpc>
                <a:spcPct val="100000"/>
              </a:lnSpc>
              <a:spcBef>
                <a:spcPts val="0"/>
              </a:spcBef>
              <a:spcAft>
                <a:spcPts val="0"/>
              </a:spcAft>
              <a:buClrTx/>
              <a:buSzTx/>
              <a:buFontTx/>
              <a:buChar char="●"/>
              <a:tabLst/>
              <a:defRPr/>
            </a:pPr>
            <a:r>
              <a:rPr lang="en-GB" dirty="0"/>
              <a:t> The data collected was then analysed by a team of data scientists who were able to map out the most congested and least used routes. Here are some of the results they published last year, showing all the journeys taken by commuters between </a:t>
            </a:r>
            <a:r>
              <a:rPr lang="en-GB" b="1" dirty="0"/>
              <a:t>Waterloo station to Kings Cross</a:t>
            </a:r>
            <a:endParaRPr lang="en-GB" dirty="0"/>
          </a:p>
          <a:p>
            <a:pPr marL="0" marR="0" lvl="0" indent="0" algn="l" defTabSz="932566" rtl="0" eaLnBrk="1" fontAlgn="auto" latinLnBrk="0" hangingPunct="1">
              <a:lnSpc>
                <a:spcPct val="100000"/>
              </a:lnSpc>
              <a:spcBef>
                <a:spcPts val="0"/>
              </a:spcBef>
              <a:spcAft>
                <a:spcPts val="0"/>
              </a:spcAft>
              <a:buClrTx/>
              <a:buSzTx/>
              <a:buFontTx/>
              <a:buChar char="●"/>
              <a:tabLst/>
              <a:defRPr/>
            </a:pPr>
            <a:r>
              <a:rPr lang="en-GB" dirty="0"/>
              <a:t> [You can make a joke here about the folks who went via London Bridge, bank and Liverpool street, bottom row, second from the right. Were they lost or drunk?]</a:t>
            </a:r>
          </a:p>
          <a:p>
            <a:r>
              <a:rPr lang="en-GB" dirty="0"/>
              <a:t> the point here is that </a:t>
            </a:r>
            <a:r>
              <a:rPr lang="en-GB" b="1" dirty="0"/>
              <a:t>data analytics is nothing new</a:t>
            </a:r>
            <a:r>
              <a:rPr lang="en-GB" dirty="0"/>
              <a:t>. </a:t>
            </a:r>
            <a:r>
              <a:rPr lang="en-GB" b="1" dirty="0"/>
              <a:t>What is new is the volume and complexity of available data</a:t>
            </a:r>
            <a:r>
              <a:rPr lang="en-GB" dirty="0"/>
              <a:t>, and the </a:t>
            </a:r>
            <a:r>
              <a:rPr lang="en-GB" b="1" dirty="0"/>
              <a:t>advances in computing power and technologies available to analysts</a:t>
            </a:r>
            <a:r>
              <a:rPr lang="en-GB" dirty="0"/>
              <a:t>. To take advantage of both, that’s where data science comes in.</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11</a:t>
            </a:fld>
            <a:endParaRPr lang="en-GB" sz="1200" dirty="0">
              <a:solidFill>
                <a:schemeClr val="dk1"/>
              </a:solidFill>
            </a:endParaRPr>
          </a:p>
        </p:txBody>
      </p:sp>
    </p:spTree>
    <p:extLst>
      <p:ext uri="{BB962C8B-B14F-4D97-AF65-F5344CB8AC3E}">
        <p14:creationId xmlns:p14="http://schemas.microsoft.com/office/powerpoint/2010/main" val="540989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Words on the left were crowd sourced within FSA. They also had to ‘eliminate’ some words that may have been linked to other situations like a hangover or pregnancy.</a:t>
            </a:r>
          </a:p>
          <a:p>
            <a:r>
              <a:rPr lang="en-US" dirty="0"/>
              <a:t>Amazingly, plenty of people feel the need to share their disease symptoms on Twitter!</a:t>
            </a:r>
          </a:p>
          <a:p>
            <a:r>
              <a:rPr lang="en-US" dirty="0"/>
              <a:t>Assuming that lab reports are themselves a good indicator of Norovirus cases in the community, this chart demonstrates that tweets including “sickness bug” and related terms are a similarly good indicator, reproducing not just the seasonality but features such as the double peak in the winter of 2012/13 and the relative heights of the peaks. For this graph, both lab reports and volumes are smoothed by averaging over seven week periods.</a:t>
            </a:r>
          </a:p>
          <a:p>
            <a:r>
              <a:rPr lang="en-US" dirty="0"/>
              <a:t>The cost of this project was small – about 20k, including publicity campaign and analyst time.  Norovirus itself costs the country about £120 million in lost working hours, with 2.8 million cases per year.  We only need to prevent 500 of those to recover the costs of the project!</a:t>
            </a:r>
          </a:p>
          <a:p>
            <a:endParaRPr lang="en-GB"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12</a:t>
            </a:fld>
            <a:endParaRPr kumimoji="0" lang="en-GB" sz="12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04190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Urban forest  - trees and vegetation in the streets, parks, gardens, balconies, </a:t>
            </a:r>
            <a:r>
              <a:rPr lang="en-US" dirty="0" err="1"/>
              <a:t>etc</a:t>
            </a:r>
            <a:endParaRPr lang="en-US" dirty="0"/>
          </a:p>
          <a:p>
            <a:r>
              <a:rPr lang="en-US" dirty="0"/>
              <a:t>Trees provide a wide variety of social, environmental and economic  benefits - e.g. can improve social cohesion, encourage exercise, filter air, reduce flooding, provide habitat for wildlife – Improve Well Being</a:t>
            </a:r>
          </a:p>
          <a:p>
            <a:r>
              <a:rPr lang="en-US" dirty="0"/>
              <a:t>Project aim: to automatically count and classify trees in cities, using computer vision and alternative data sources such as Google Street View</a:t>
            </a:r>
            <a:endParaRPr lang="en-GB" dirty="0"/>
          </a:p>
          <a:p>
            <a:r>
              <a:rPr lang="en-US" dirty="0"/>
              <a:t>An example from the Data Science Campus: applying machine vision techniques to automatically detect vegetation (Google Street View) in urban environments (where urban environment would be determined by ONS Geographical </a:t>
            </a:r>
            <a:r>
              <a:rPr lang="en-US" dirty="0" err="1"/>
              <a:t>categorisations</a:t>
            </a:r>
            <a:r>
              <a:rPr lang="en-US" dirty="0"/>
              <a:t>). The information created is then converted and </a:t>
            </a:r>
            <a:r>
              <a:rPr lang="en-US" dirty="0" err="1"/>
              <a:t>visualised</a:t>
            </a:r>
            <a:r>
              <a:rPr lang="en-US" dirty="0"/>
              <a:t> using Leaflet.</a:t>
            </a:r>
          </a:p>
          <a:p>
            <a:r>
              <a:rPr lang="en-US" dirty="0"/>
              <a:t>Who is interested in this? ONS Natural Capital Team, who were working in collaboration with Defra. This is now an alternative data source that will feed ONS environmental accounts.</a:t>
            </a:r>
          </a:p>
          <a:p>
            <a:r>
              <a:rPr lang="en-US" dirty="0"/>
              <a:t>What will happen with this: Used in Policy making and targeting tree planting </a:t>
            </a:r>
            <a:r>
              <a:rPr lang="en-US" dirty="0" err="1"/>
              <a:t>programmes</a:t>
            </a:r>
            <a:r>
              <a:rPr lang="en-US" dirty="0"/>
              <a:t> by town and county planners.</a:t>
            </a:r>
          </a:p>
          <a:p>
            <a:endParaRPr lang="en-GB"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13</a:t>
            </a:fld>
            <a:endParaRPr kumimoji="0" lang="en-GB" sz="12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34929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we trying to improve?</a:t>
            </a:r>
          </a:p>
          <a:p>
            <a:r>
              <a:rPr lang="en-US" dirty="0"/>
              <a:t>Following the financial downturn in 2008/09 a need was identified for a means of predicting </a:t>
            </a:r>
            <a:r>
              <a:rPr lang="en-US" dirty="0" err="1"/>
              <a:t>behaviour</a:t>
            </a:r>
            <a:r>
              <a:rPr lang="en-US" dirty="0"/>
              <a:t> of economic measures at an earlier point than the official calculations</a:t>
            </a:r>
          </a:p>
          <a:p>
            <a:r>
              <a:rPr lang="en-US" dirty="0"/>
              <a:t>How might this be useful?</a:t>
            </a:r>
          </a:p>
          <a:p>
            <a:r>
              <a:rPr lang="en-US" dirty="0"/>
              <a:t>This indicator may provide advance warning of large change in </a:t>
            </a:r>
            <a:r>
              <a:rPr lang="en-US" dirty="0" err="1"/>
              <a:t>behaviour</a:t>
            </a:r>
            <a:r>
              <a:rPr lang="en-US" dirty="0"/>
              <a:t> of GDP</a:t>
            </a:r>
          </a:p>
          <a:p>
            <a:endParaRPr lang="en-GB"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14</a:t>
            </a:fld>
            <a:endParaRPr kumimoji="0" lang="en-GB" sz="12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70966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impact in terms of public good? (if any)</a:t>
            </a:r>
          </a:p>
          <a:p>
            <a:r>
              <a:rPr lang="en-US" b="1" dirty="0"/>
              <a:t>This project can allow a more immediate understanding of and reaction to changes in the economy</a:t>
            </a:r>
            <a:r>
              <a:rPr lang="en-US" dirty="0"/>
              <a:t>.</a:t>
            </a:r>
          </a:p>
          <a:p>
            <a:r>
              <a:rPr lang="en-US" dirty="0"/>
              <a:t>This is to be shared with ONS National Accounts via delivery of the codebase used in the prototype and a </a:t>
            </a:r>
            <a:r>
              <a:rPr lang="en-US" b="1" dirty="0"/>
              <a:t>blog</a:t>
            </a:r>
            <a:r>
              <a:rPr lang="en-US" dirty="0"/>
              <a:t> will be written for publication on the Campus website.</a:t>
            </a:r>
          </a:p>
          <a:p>
            <a:r>
              <a:rPr lang="en-US" dirty="0"/>
              <a:t>Who is using? </a:t>
            </a:r>
            <a:r>
              <a:rPr lang="en-US" b="1" dirty="0"/>
              <a:t>This indicator is not currently in use. It may be used by ONS once a full suite of indicators is developed as a separate project.</a:t>
            </a:r>
          </a:p>
          <a:p>
            <a:r>
              <a:rPr lang="en-US" dirty="0"/>
              <a:t>Any awards or feedback (e.g., comments, tweets)? Unaware of any current feedback.</a:t>
            </a:r>
            <a:endParaRPr lang="en-GB"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15</a:t>
            </a:fld>
            <a:endParaRPr kumimoji="0" lang="en-GB" sz="12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3854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16</a:t>
            </a:fld>
            <a:endParaRPr lang="en-GB" sz="1200" dirty="0">
              <a:solidFill>
                <a:schemeClr val="dk1"/>
              </a:solidFill>
            </a:endParaRPr>
          </a:p>
        </p:txBody>
      </p:sp>
    </p:spTree>
    <p:extLst>
      <p:ext uri="{BB962C8B-B14F-4D97-AF65-F5344CB8AC3E}">
        <p14:creationId xmlns:p14="http://schemas.microsoft.com/office/powerpoint/2010/main" val="4241161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This presentation will give a very </a:t>
            </a:r>
            <a:r>
              <a:rPr lang="en-GB" b="1" dirty="0"/>
              <a:t>brief overview of data science</a:t>
            </a:r>
          </a:p>
          <a:p>
            <a:r>
              <a:rPr lang="en-GB" dirty="0"/>
              <a:t> More importantly I will show the </a:t>
            </a:r>
            <a:r>
              <a:rPr lang="en-GB" b="1" dirty="0"/>
              <a:t>‘Value’ </a:t>
            </a:r>
            <a:r>
              <a:rPr lang="en-GB" dirty="0"/>
              <a:t>of its application. </a:t>
            </a:r>
          </a:p>
          <a:p>
            <a:r>
              <a:rPr lang="en-GB" b="1" dirty="0"/>
              <a:t> This</a:t>
            </a:r>
            <a:r>
              <a:rPr lang="en-GB" dirty="0"/>
              <a:t> will be expressed by examples from across different fields in government </a:t>
            </a:r>
          </a:p>
          <a:p>
            <a:r>
              <a:rPr lang="en-GB" dirty="0"/>
              <a:t> </a:t>
            </a:r>
            <a:r>
              <a:rPr lang="en-GB" b="1" dirty="0"/>
              <a:t>Finally</a:t>
            </a:r>
            <a:r>
              <a:rPr lang="en-GB" dirty="0"/>
              <a:t> we can have brief discussion at the end of where (if not already) you can apply data science techniques in your organisation – to add value. </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2</a:t>
            </a:fld>
            <a:endParaRPr lang="en-GB" sz="1200" dirty="0">
              <a:solidFill>
                <a:schemeClr val="dk1"/>
              </a:solidFill>
            </a:endParaRPr>
          </a:p>
        </p:txBody>
      </p:sp>
    </p:spTree>
    <p:extLst>
      <p:ext uri="{BB962C8B-B14F-4D97-AF65-F5344CB8AC3E}">
        <p14:creationId xmlns:p14="http://schemas.microsoft.com/office/powerpoint/2010/main" val="3941074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 Early relaxer/engagement</a:t>
            </a:r>
          </a:p>
          <a:p>
            <a:r>
              <a:rPr lang="en-GB" sz="1200" dirty="0"/>
              <a:t> Post-it notes – Positive, Negative, in between</a:t>
            </a:r>
          </a:p>
          <a:p>
            <a:r>
              <a:rPr lang="en-GB" sz="1200" dirty="0"/>
              <a:t> </a:t>
            </a:r>
            <a:r>
              <a:rPr lang="en-GB" sz="1200" b="1" dirty="0"/>
              <a:t>What do you think of when you hear the words Data Science? </a:t>
            </a:r>
          </a:p>
          <a:p>
            <a:r>
              <a:rPr lang="en-GB" sz="1200" dirty="0"/>
              <a:t> Stick post-it notes up onto the wall…pick up on a few of these…ask for clarification…is there anything that could be elaborated on or will we touch on during the session?</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3</a:t>
            </a:fld>
            <a:endParaRPr lang="en-GB" sz="1200" dirty="0">
              <a:solidFill>
                <a:schemeClr val="dk1"/>
              </a:solidFill>
            </a:endParaRPr>
          </a:p>
        </p:txBody>
      </p:sp>
    </p:spTree>
    <p:extLst>
      <p:ext uri="{BB962C8B-B14F-4D97-AF65-F5344CB8AC3E}">
        <p14:creationId xmlns:p14="http://schemas.microsoft.com/office/powerpoint/2010/main" val="224377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566" rtl="0" eaLnBrk="1" fontAlgn="auto" latinLnBrk="0" hangingPunct="1">
              <a:lnSpc>
                <a:spcPct val="100000"/>
              </a:lnSpc>
              <a:spcBef>
                <a:spcPts val="0"/>
              </a:spcBef>
              <a:spcAft>
                <a:spcPts val="0"/>
              </a:spcAft>
              <a:buClrTx/>
              <a:buSzTx/>
              <a:tabLst/>
              <a:defRPr/>
            </a:pPr>
            <a:r>
              <a:rPr lang="en-GB" sz="1200" baseline="0" dirty="0"/>
              <a:t>This quote sums up the technical position – it’s a bit frivolous, but underlines the fact that the skill set falls between traditional professional groups. </a:t>
            </a:r>
          </a:p>
          <a:p>
            <a:pPr marL="171450" marR="0" lvl="0" indent="-171450" algn="l" defTabSz="932566" rtl="0" eaLnBrk="1" fontAlgn="auto" latinLnBrk="0" hangingPunct="1">
              <a:lnSpc>
                <a:spcPct val="100000"/>
              </a:lnSpc>
              <a:spcBef>
                <a:spcPts val="0"/>
              </a:spcBef>
              <a:spcAft>
                <a:spcPts val="0"/>
              </a:spcAft>
              <a:buClrTx/>
              <a:buSzTx/>
              <a:tabLst/>
              <a:defRPr/>
            </a:pPr>
            <a:r>
              <a:rPr lang="en-GB" sz="1200" baseline="0" dirty="0"/>
              <a:t>Two fields that data scientists have been grown (</a:t>
            </a:r>
            <a:r>
              <a:rPr lang="en-GB" sz="1200" b="1" baseline="0" dirty="0"/>
              <a:t>software engineers -&gt; DS</a:t>
            </a:r>
            <a:r>
              <a:rPr lang="en-GB" sz="1200" baseline="0" dirty="0"/>
              <a:t>) (</a:t>
            </a:r>
            <a:r>
              <a:rPr lang="en-GB" sz="1200" b="1" baseline="0" dirty="0"/>
              <a:t>stats -&gt; DS</a:t>
            </a:r>
            <a:r>
              <a:rPr lang="en-GB" sz="1200" baseline="0" dirty="0"/>
              <a:t>) </a:t>
            </a:r>
          </a:p>
          <a:p>
            <a:pPr marL="171450" marR="0" lvl="0" indent="-171450" algn="l" defTabSz="932566" rtl="0" eaLnBrk="1" fontAlgn="auto" latinLnBrk="0" hangingPunct="1">
              <a:lnSpc>
                <a:spcPct val="100000"/>
              </a:lnSpc>
              <a:spcBef>
                <a:spcPts val="0"/>
              </a:spcBef>
              <a:spcAft>
                <a:spcPts val="0"/>
              </a:spcAft>
              <a:buClrTx/>
              <a:buSzTx/>
              <a:tabLst/>
              <a:defRPr/>
            </a:pPr>
            <a:r>
              <a:rPr lang="en-GB" sz="1200" baseline="0" dirty="0"/>
              <a:t>Skills: </a:t>
            </a:r>
          </a:p>
          <a:p>
            <a:pPr marL="288925" marR="0" lvl="1" indent="-171450" algn="l" defTabSz="932566" rtl="0" eaLnBrk="1" fontAlgn="auto" latinLnBrk="0" hangingPunct="1">
              <a:lnSpc>
                <a:spcPct val="100000"/>
              </a:lnSpc>
              <a:spcBef>
                <a:spcPts val="0"/>
              </a:spcBef>
              <a:spcAft>
                <a:spcPts val="0"/>
              </a:spcAft>
              <a:buClrTx/>
              <a:buSzTx/>
              <a:tabLst/>
              <a:defRPr/>
            </a:pPr>
            <a:r>
              <a:rPr lang="en-GB" sz="1200" baseline="0" dirty="0"/>
              <a:t>ingest &amp; wrangle data (meta data.. Unfamiliar data creation)</a:t>
            </a:r>
          </a:p>
          <a:p>
            <a:pPr marL="288925" marR="0" lvl="1" indent="-171450" algn="l" defTabSz="932566" rtl="0" eaLnBrk="1" fontAlgn="auto" latinLnBrk="0" hangingPunct="1">
              <a:lnSpc>
                <a:spcPct val="100000"/>
              </a:lnSpc>
              <a:spcBef>
                <a:spcPts val="0"/>
              </a:spcBef>
              <a:spcAft>
                <a:spcPts val="0"/>
              </a:spcAft>
              <a:buClrTx/>
              <a:buSzTx/>
              <a:tabLst/>
              <a:defRPr/>
            </a:pPr>
            <a:r>
              <a:rPr lang="en-GB" sz="1200" baseline="0" dirty="0"/>
              <a:t>Explore data: does it make sense? </a:t>
            </a:r>
          </a:p>
          <a:p>
            <a:pPr marL="288925" marR="0" lvl="1" indent="-171450" algn="l" defTabSz="932566" rtl="0" eaLnBrk="1" fontAlgn="auto" latinLnBrk="0" hangingPunct="1">
              <a:lnSpc>
                <a:spcPct val="100000"/>
              </a:lnSpc>
              <a:spcBef>
                <a:spcPts val="0"/>
              </a:spcBef>
              <a:spcAft>
                <a:spcPts val="0"/>
              </a:spcAft>
              <a:buClrTx/>
              <a:buSzTx/>
              <a:tabLst/>
              <a:defRPr/>
            </a:pPr>
            <a:r>
              <a:rPr lang="en-GB" sz="1200" baseline="0" dirty="0"/>
              <a:t>Form hypothesis (exploratory analysis)</a:t>
            </a:r>
          </a:p>
          <a:p>
            <a:pPr marL="288925" marR="0" lvl="1" indent="-171450" algn="l" defTabSz="932566" rtl="0" eaLnBrk="1" fontAlgn="auto" latinLnBrk="0" hangingPunct="1">
              <a:lnSpc>
                <a:spcPct val="100000"/>
              </a:lnSpc>
              <a:spcBef>
                <a:spcPts val="0"/>
              </a:spcBef>
              <a:spcAft>
                <a:spcPts val="0"/>
              </a:spcAft>
              <a:buClrTx/>
              <a:buSzTx/>
              <a:tabLst/>
              <a:defRPr/>
            </a:pPr>
            <a:r>
              <a:rPr lang="en-GB" sz="1200" baseline="0" dirty="0"/>
              <a:t>Visualise </a:t>
            </a:r>
          </a:p>
          <a:p>
            <a:pPr marL="288925" marR="0" lvl="1" indent="-171450" algn="l" defTabSz="932566" rtl="0" eaLnBrk="1" fontAlgn="auto" latinLnBrk="0" hangingPunct="1">
              <a:lnSpc>
                <a:spcPct val="100000"/>
              </a:lnSpc>
              <a:spcBef>
                <a:spcPts val="0"/>
              </a:spcBef>
              <a:spcAft>
                <a:spcPts val="0"/>
              </a:spcAft>
              <a:buClrTx/>
              <a:buSzTx/>
              <a:tabLst/>
              <a:defRPr/>
            </a:pPr>
            <a:r>
              <a:rPr lang="en-GB" sz="1200" baseline="0" dirty="0"/>
              <a:t>Analysis/Machine learning </a:t>
            </a:r>
          </a:p>
          <a:p>
            <a:pPr marL="288925" marR="0" lvl="1" indent="-171450" algn="l" defTabSz="932566" rtl="0" eaLnBrk="1" fontAlgn="auto" latinLnBrk="0" hangingPunct="1">
              <a:lnSpc>
                <a:spcPct val="100000"/>
              </a:lnSpc>
              <a:spcBef>
                <a:spcPts val="0"/>
              </a:spcBef>
              <a:spcAft>
                <a:spcPts val="0"/>
              </a:spcAft>
              <a:buClrTx/>
              <a:buSzTx/>
              <a:tabLst/>
              <a:defRPr/>
            </a:pPr>
            <a:r>
              <a:rPr lang="en-GB" sz="1200" baseline="0" dirty="0"/>
              <a:t>Product/Value </a:t>
            </a:r>
          </a:p>
          <a:p>
            <a:pPr marL="171450" marR="0" lvl="0" indent="-171450" algn="l" defTabSz="932566" rtl="0" eaLnBrk="1" fontAlgn="auto" latinLnBrk="0" hangingPunct="1">
              <a:lnSpc>
                <a:spcPct val="100000"/>
              </a:lnSpc>
              <a:spcBef>
                <a:spcPts val="0"/>
              </a:spcBef>
              <a:spcAft>
                <a:spcPts val="0"/>
              </a:spcAft>
              <a:buClrTx/>
              <a:buSzTx/>
              <a:tabLst/>
              <a:defRPr/>
            </a:pPr>
            <a:endParaRPr lang="en-GB" sz="1200" baseline="0" dirty="0"/>
          </a:p>
          <a:p>
            <a:pPr marL="0" marR="0" lvl="0" indent="0" algn="l" defTabSz="932566" rtl="0" eaLnBrk="1" fontAlgn="auto" latinLnBrk="0" hangingPunct="1">
              <a:lnSpc>
                <a:spcPct val="100000"/>
              </a:lnSpc>
              <a:spcBef>
                <a:spcPts val="0"/>
              </a:spcBef>
              <a:spcAft>
                <a:spcPts val="0"/>
              </a:spcAft>
              <a:buClrTx/>
              <a:buSzTx/>
              <a:buFontTx/>
              <a:buNone/>
              <a:tabLst/>
              <a:defRPr/>
            </a:pPr>
            <a:endParaRPr lang="en-GB" sz="1200" dirty="0"/>
          </a:p>
          <a:p>
            <a:pPr>
              <a:buNone/>
            </a:pPr>
            <a:endParaRPr lang="en-GB" sz="1200"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4</a:t>
            </a:fld>
            <a:endParaRPr lang="en-GB" sz="1200" dirty="0">
              <a:solidFill>
                <a:schemeClr val="dk1"/>
              </a:solidFill>
            </a:endParaRPr>
          </a:p>
        </p:txBody>
      </p:sp>
    </p:spTree>
    <p:extLst>
      <p:ext uri="{BB962C8B-B14F-4D97-AF65-F5344CB8AC3E}">
        <p14:creationId xmlns:p14="http://schemas.microsoft.com/office/powerpoint/2010/main" val="403590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66"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Helvetica Neue"/>
                <a:ea typeface="Helvetica Neue"/>
                <a:cs typeface="Helvetica Neue"/>
                <a:sym typeface="Helvetica Neue"/>
              </a:rPr>
              <a:t>What is data science? There is no easy definition...  </a:t>
            </a:r>
          </a:p>
          <a:p>
            <a:pPr marL="0" marR="0" lvl="0" indent="0" algn="l" defTabSz="932566" rtl="0" eaLnBrk="1" fontAlgn="auto" latinLnBrk="0" hangingPunct="1">
              <a:lnSpc>
                <a:spcPct val="100000"/>
              </a:lnSpc>
              <a:spcBef>
                <a:spcPct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Helvetica Neue"/>
              <a:sym typeface="Helvetica Neue"/>
            </a:endParaRPr>
          </a:p>
          <a:p>
            <a:pPr marL="285750" marR="0" lvl="0" indent="-285750" algn="l" defTabSz="932566" rtl="0" eaLnBrk="1" fontAlgn="auto" latinLnBrk="0" hangingPunct="1">
              <a:lnSpc>
                <a:spcPct val="100000"/>
              </a:lnSpc>
              <a:spcBef>
                <a:spcPct val="0"/>
              </a:spcBef>
              <a:spcAft>
                <a:spcPts val="0"/>
              </a:spcAft>
              <a:buClrTx/>
              <a:buSzTx/>
              <a:tabLst/>
              <a:defRPr/>
            </a:pPr>
            <a:r>
              <a:rPr kumimoji="0" lang="en-US" sz="1600" b="1" i="0" u="none" strike="noStrike" kern="1200" cap="none" spc="0" normalizeH="0" baseline="0" noProof="0" dirty="0">
                <a:ln>
                  <a:noFill/>
                </a:ln>
                <a:solidFill>
                  <a:srgbClr val="000000"/>
                </a:solidFill>
                <a:effectLst/>
                <a:uLnTx/>
                <a:uFillTx/>
                <a:latin typeface="Helvetica Neue"/>
                <a:sym typeface="Helvetica Neue"/>
              </a:rPr>
              <a:t>Volume and complexity.. Requires a broad range of skills</a:t>
            </a:r>
            <a:endParaRPr lang="en-US" sz="1600" b="1" dirty="0">
              <a:solidFill>
                <a:srgbClr val="000000"/>
              </a:solidFill>
            </a:endParaRPr>
          </a:p>
          <a:p>
            <a:pPr marL="0" marR="0" indent="0" algn="l" defTabSz="914400" rtl="0" eaLnBrk="1" fontAlgn="auto" latinLnBrk="0" hangingPunct="1">
              <a:lnSpc>
                <a:spcPct val="100000"/>
              </a:lnSpc>
              <a:spcBef>
                <a:spcPct val="0"/>
              </a:spcBef>
              <a:spcAft>
                <a:spcPts val="0"/>
              </a:spcAft>
              <a:buClrTx/>
              <a:buSzTx/>
              <a:buFontTx/>
              <a:buNone/>
              <a:tabLst/>
              <a:defRPr/>
            </a:pPr>
            <a:endParaRPr lang="en-US" sz="1600" b="1" dirty="0">
              <a:solidFill>
                <a:srgbClr val="000000"/>
              </a:solidFill>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600" b="1" dirty="0">
                <a:solidFill>
                  <a:srgbClr val="000000"/>
                </a:solidFill>
              </a:rPr>
              <a:t>Data Science is a team sport. </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1600" b="1" dirty="0">
              <a:solidFill>
                <a:srgbClr val="000000"/>
              </a:solidFill>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600" b="0" dirty="0">
                <a:solidFill>
                  <a:srgbClr val="000000"/>
                </a:solidFill>
              </a:rPr>
              <a:t>I tend to think of a </a:t>
            </a:r>
            <a:r>
              <a:rPr lang="en-US" sz="1600" b="1" dirty="0">
                <a:solidFill>
                  <a:srgbClr val="000000"/>
                </a:solidFill>
              </a:rPr>
              <a:t>data science team </a:t>
            </a:r>
            <a:r>
              <a:rPr lang="en-US" sz="1600" b="0" dirty="0">
                <a:solidFill>
                  <a:srgbClr val="000000"/>
                </a:solidFill>
              </a:rPr>
              <a:t>as opposed to an individual with all of the above skills. In the past I have worked on what I would call </a:t>
            </a:r>
            <a:r>
              <a:rPr lang="en-US" sz="1600" b="1" dirty="0">
                <a:solidFill>
                  <a:srgbClr val="000000"/>
                </a:solidFill>
              </a:rPr>
              <a:t>operational data science</a:t>
            </a:r>
            <a:r>
              <a:rPr lang="en-US" sz="1600" b="0" dirty="0">
                <a:solidFill>
                  <a:srgbClr val="000000"/>
                </a:solidFill>
              </a:rPr>
              <a:t>. Combination of specialists. Data scientists typically working on prototypes, and working closely with the </a:t>
            </a:r>
            <a:r>
              <a:rPr lang="en-US" sz="1600" b="1" dirty="0">
                <a:solidFill>
                  <a:srgbClr val="000000"/>
                </a:solidFill>
              </a:rPr>
              <a:t>domain experts/product owners</a:t>
            </a:r>
            <a:r>
              <a:rPr lang="en-US" sz="1600" b="0" dirty="0">
                <a:solidFill>
                  <a:srgbClr val="000000"/>
                </a:solidFill>
              </a:rPr>
              <a:t>. Software engineers (or those data scientists with SE expertise) work to </a:t>
            </a:r>
            <a:r>
              <a:rPr lang="en-US" sz="1600" b="0" dirty="0" err="1">
                <a:solidFill>
                  <a:srgbClr val="000000"/>
                </a:solidFill>
              </a:rPr>
              <a:t>productionise</a:t>
            </a:r>
            <a:r>
              <a:rPr lang="en-US" sz="1600" b="0" dirty="0">
                <a:solidFill>
                  <a:srgbClr val="000000"/>
                </a:solidFill>
              </a:rPr>
              <a:t> </a:t>
            </a:r>
            <a:r>
              <a:rPr lang="en-US" sz="1600" b="1" dirty="0">
                <a:solidFill>
                  <a:srgbClr val="000000"/>
                </a:solidFill>
              </a:rPr>
              <a:t>products/pipelines.</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600" b="0" dirty="0">
              <a:solidFill>
                <a:srgbClr val="000000"/>
              </a:solidFill>
            </a:endParaRPr>
          </a:p>
          <a:p>
            <a:pPr marL="285750" marR="0" lvl="0" indent="-285750" algn="l" defTabSz="914400" rtl="0" eaLnBrk="1" fontAlgn="auto" latinLnBrk="0" hangingPunct="1">
              <a:lnSpc>
                <a:spcPct val="100000"/>
              </a:lnSpc>
              <a:spcBef>
                <a:spcPct val="0"/>
              </a:spcBef>
              <a:spcAft>
                <a:spcPts val="0"/>
              </a:spcAft>
              <a:buClrTx/>
              <a:buSzTx/>
              <a:tabLst/>
              <a:defRPr/>
            </a:pPr>
            <a:r>
              <a:rPr lang="en-US" sz="1600" b="0" dirty="0">
                <a:solidFill>
                  <a:srgbClr val="000000"/>
                </a:solidFill>
              </a:rPr>
              <a:t>Combined skills teams is how we have delivered key projects within the ONS. For </a:t>
            </a:r>
            <a:r>
              <a:rPr lang="en-US" sz="1600" b="0" dirty="0" err="1">
                <a:solidFill>
                  <a:srgbClr val="000000"/>
                </a:solidFill>
              </a:rPr>
              <a:t>example,</a:t>
            </a:r>
            <a:r>
              <a:rPr lang="en-US" sz="1600" b="1" dirty="0" err="1">
                <a:solidFill>
                  <a:srgbClr val="000000"/>
                </a:solidFill>
              </a:rPr>
              <a:t>VAT</a:t>
            </a:r>
            <a:r>
              <a:rPr lang="en-US" sz="1600" b="1" dirty="0">
                <a:solidFill>
                  <a:srgbClr val="000000"/>
                </a:solidFill>
              </a:rPr>
              <a:t> tax data into national accounts. </a:t>
            </a:r>
          </a:p>
          <a:p>
            <a:pPr eaLnBrk="1" hangingPunct="1">
              <a:spcBef>
                <a:spcPct val="0"/>
              </a:spcBef>
              <a:buNone/>
            </a:pPr>
            <a:endParaRPr lang="en-US" sz="1600" dirty="0">
              <a:solidFill>
                <a:srgbClr val="000000"/>
              </a:solidFill>
              <a:latin typeface="Helvetica Neue"/>
              <a:ea typeface="Helvetica Neue"/>
              <a:cs typeface="Helvetica Neue"/>
              <a:sym typeface="Helvetica Neue"/>
            </a:endParaRPr>
          </a:p>
          <a:p>
            <a:pPr eaLnBrk="1" hangingPunct="1">
              <a:spcBef>
                <a:spcPct val="0"/>
              </a:spcBef>
            </a:pPr>
            <a:r>
              <a:rPr lang="en-US" sz="1600" dirty="0">
                <a:solidFill>
                  <a:srgbClr val="000000"/>
                </a:solidFill>
                <a:latin typeface="Helvetica Neue"/>
                <a:ea typeface="Helvetica Neue"/>
                <a:cs typeface="Helvetica Neue"/>
                <a:sym typeface="Helvetica Neue"/>
              </a:rPr>
              <a:t> Policy colleagues have a very important role to play in</a:t>
            </a:r>
            <a:r>
              <a:rPr lang="en-US" sz="1600" baseline="0" dirty="0">
                <a:solidFill>
                  <a:srgbClr val="000000"/>
                </a:solidFill>
                <a:latin typeface="Helvetica Neue"/>
                <a:ea typeface="Helvetica Neue"/>
                <a:cs typeface="Helvetica Neue"/>
                <a:sym typeface="Helvetica Neue"/>
              </a:rPr>
              <a:t> the </a:t>
            </a:r>
            <a:r>
              <a:rPr lang="en-US" sz="1600" b="1" baseline="0" dirty="0">
                <a:solidFill>
                  <a:srgbClr val="000000"/>
                </a:solidFill>
                <a:latin typeface="Helvetica Neue"/>
                <a:ea typeface="Helvetica Neue"/>
                <a:cs typeface="Helvetica Neue"/>
                <a:sym typeface="Helvetica Neue"/>
              </a:rPr>
              <a:t>“Subject Area Expertise” </a:t>
            </a:r>
            <a:r>
              <a:rPr lang="en-US" sz="1600" baseline="0" dirty="0">
                <a:solidFill>
                  <a:srgbClr val="000000"/>
                </a:solidFill>
                <a:latin typeface="Helvetica Neue"/>
                <a:ea typeface="Helvetica Neue"/>
                <a:cs typeface="Helvetica Neue"/>
                <a:sym typeface="Helvetica Neue"/>
              </a:rPr>
              <a:t>bit of the diagram – data science will really add value when we bring subject expertise. (</a:t>
            </a:r>
            <a:r>
              <a:rPr lang="en-US" sz="1600" b="1" baseline="0" dirty="0">
                <a:solidFill>
                  <a:srgbClr val="000000"/>
                </a:solidFill>
                <a:latin typeface="Helvetica Neue"/>
                <a:ea typeface="Helvetica Neue"/>
                <a:cs typeface="Helvetica Neue"/>
                <a:sym typeface="Helvetica Neue"/>
              </a:rPr>
              <a:t>use fine arts example within the VAT frame</a:t>
            </a:r>
            <a:r>
              <a:rPr lang="en-US" sz="1600" baseline="0" dirty="0">
                <a:solidFill>
                  <a:srgbClr val="000000"/>
                </a:solidFill>
                <a:latin typeface="Helvetica Neue"/>
                <a:ea typeface="Helvetica Neue"/>
                <a:cs typeface="Helvetica Neue"/>
                <a:sym typeface="Helvetica Neue"/>
              </a:rPr>
              <a:t>) </a:t>
            </a:r>
          </a:p>
          <a:p>
            <a:pPr eaLnBrk="1" hangingPunct="1">
              <a:spcBef>
                <a:spcPct val="0"/>
              </a:spcBef>
            </a:pPr>
            <a:endParaRPr lang="en-GB" dirty="0"/>
          </a:p>
          <a:p>
            <a:pPr>
              <a:buNone/>
            </a:pPr>
            <a:endParaRPr lang="en-GB"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5</a:t>
            </a:fld>
            <a:endParaRPr lang="en-GB" sz="1200" dirty="0">
              <a:solidFill>
                <a:schemeClr val="dk1"/>
              </a:solidFill>
            </a:endParaRPr>
          </a:p>
        </p:txBody>
      </p:sp>
    </p:spTree>
    <p:extLst>
      <p:ext uri="{BB962C8B-B14F-4D97-AF65-F5344CB8AC3E}">
        <p14:creationId xmlns:p14="http://schemas.microsoft.com/office/powerpoint/2010/main" val="39659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tabLst/>
              <a:defRPr/>
            </a:pPr>
            <a:r>
              <a:rPr lang="en-GB" b="1" baseline="0" dirty="0"/>
              <a:t>Size</a:t>
            </a:r>
            <a:r>
              <a:rPr lang="en-GB" baseline="0" dirty="0"/>
              <a:t> – new sources are HUGE, gigabytes of data per day.  At present, our systems are not geared to store or manipulate such enormous quantities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285750" marR="0" lvl="0" indent="-285750" algn="l" defTabSz="914400" rtl="0" eaLnBrk="1" fontAlgn="auto" latinLnBrk="0" hangingPunct="1">
              <a:lnSpc>
                <a:spcPct val="100000"/>
              </a:lnSpc>
              <a:spcBef>
                <a:spcPts val="0"/>
              </a:spcBef>
              <a:spcAft>
                <a:spcPts val="0"/>
              </a:spcAft>
              <a:buClrTx/>
              <a:buSzTx/>
              <a:tabLst/>
              <a:defRPr/>
            </a:pPr>
            <a:r>
              <a:rPr lang="en-GB" b="1" baseline="0" dirty="0"/>
              <a:t>Quality</a:t>
            </a:r>
            <a:r>
              <a:rPr lang="en-GB" baseline="0" dirty="0"/>
              <a:t> – What are the biases in the data? The weaknesses? How do we validate the data against something else? How do we know whether the data is good/correct?</a:t>
            </a:r>
          </a:p>
          <a:p>
            <a:pPr marL="0" marR="0" lvl="0" indent="0" algn="l" defTabSz="914400" rtl="0" eaLnBrk="1" fontAlgn="auto" latinLnBrk="0" hangingPunct="1">
              <a:lnSpc>
                <a:spcPct val="100000"/>
              </a:lnSpc>
              <a:spcBef>
                <a:spcPts val="0"/>
              </a:spcBef>
              <a:spcAft>
                <a:spcPts val="0"/>
              </a:spcAft>
              <a:buClrTx/>
              <a:buSzTx/>
              <a:buNone/>
              <a:tabLst/>
              <a:defRPr/>
            </a:pPr>
            <a:endParaRPr lang="en-GB" baseline="0" dirty="0"/>
          </a:p>
          <a:p>
            <a:pPr marL="285750" marR="0" lvl="0" indent="-285750" algn="l" defTabSz="914400" rtl="0" eaLnBrk="1" fontAlgn="auto" latinLnBrk="0" hangingPunct="1">
              <a:lnSpc>
                <a:spcPct val="100000"/>
              </a:lnSpc>
              <a:spcBef>
                <a:spcPts val="0"/>
              </a:spcBef>
              <a:spcAft>
                <a:spcPts val="0"/>
              </a:spcAft>
              <a:buClrTx/>
              <a:buSzTx/>
              <a:tabLst/>
              <a:defRPr/>
            </a:pPr>
            <a:r>
              <a:rPr lang="en-GB" b="1" baseline="0" dirty="0"/>
              <a:t>Rate of acquisition </a:t>
            </a:r>
            <a:r>
              <a:rPr lang="en-GB" baseline="0" dirty="0"/>
              <a:t>– with so much data arriving so frequently, how do we begin to summarise and extract value from it?</a:t>
            </a:r>
          </a:p>
          <a:p>
            <a:pPr marL="0" marR="0" lvl="0" indent="0" algn="l" defTabSz="914400" rtl="0" eaLnBrk="1" fontAlgn="auto" latinLnBrk="0" hangingPunct="1">
              <a:lnSpc>
                <a:spcPct val="100000"/>
              </a:lnSpc>
              <a:spcBef>
                <a:spcPts val="0"/>
              </a:spcBef>
              <a:spcAft>
                <a:spcPts val="0"/>
              </a:spcAft>
              <a:buClrTx/>
              <a:buSzTx/>
              <a:buNone/>
              <a:tabLst/>
              <a:defRPr/>
            </a:pPr>
            <a:endParaRPr lang="en-GB" baseline="0" dirty="0"/>
          </a:p>
          <a:p>
            <a:pPr marL="285750" marR="0" lvl="0" indent="-285750" algn="l" defTabSz="914400" rtl="0" eaLnBrk="1" fontAlgn="auto" latinLnBrk="0" hangingPunct="1">
              <a:lnSpc>
                <a:spcPct val="100000"/>
              </a:lnSpc>
              <a:spcBef>
                <a:spcPts val="0"/>
              </a:spcBef>
              <a:spcAft>
                <a:spcPts val="0"/>
              </a:spcAft>
              <a:buClrTx/>
              <a:buSzTx/>
              <a:tabLst/>
              <a:defRPr/>
            </a:pPr>
            <a:r>
              <a:rPr lang="en-GB" b="1" baseline="0" dirty="0"/>
              <a:t>Ethics</a:t>
            </a:r>
            <a:r>
              <a:rPr lang="en-GB" baseline="0" dirty="0"/>
              <a:t> – This is a very serious issue for government, which has strong reputational risk around public trust.  Should government be collecting the sort of information that we can get from social media, for example?  E.g. Food Standards Agency proposal (ruled unethical) to track social media posts of restaurant visitors for a few days to see if they got sick, to better target food inspections.  This is probably a step too far down the “intrusive” road, albeit with the noblest of intentions.  </a:t>
            </a:r>
            <a:r>
              <a:rPr lang="en-GB" b="1" baseline="0" dirty="0"/>
              <a:t>Cabinet Office released ethical guidance for data science </a:t>
            </a:r>
            <a:r>
              <a:rPr lang="en-GB" baseline="0" dirty="0"/>
              <a:t>in government this summer 2017, while the National Statistician’s Data Ethics Committee looks at what is and isn’t appropriate for official statistics.  This is a minefield, and if we get it wrong it could be catastrophic for public trust.</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6</a:t>
            </a:fld>
            <a:endParaRPr kumimoji="0" lang="en-GB" sz="12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4180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may take us outside our comfort zone but let’s embrace the opportunities this new world offers…</a:t>
            </a:r>
          </a:p>
          <a:p>
            <a:endParaRPr lang="en-GB" baseline="0" dirty="0"/>
          </a:p>
          <a:p>
            <a:r>
              <a:rPr lang="en-GB" b="1" baseline="0" dirty="0"/>
              <a:t> Scope</a:t>
            </a:r>
            <a:r>
              <a:rPr lang="en-GB" baseline="0" dirty="0"/>
              <a:t> – the ways in which we can acquire data are expanding hugely.  Real time data feeds, smart phone traces, social media posts, comments on websites, “rumble strips” on roads, the Internet of Things….</a:t>
            </a:r>
          </a:p>
          <a:p>
            <a:endParaRPr lang="en-GB" baseline="0" dirty="0"/>
          </a:p>
          <a:p>
            <a:r>
              <a:rPr lang="en-GB" b="1" baseline="0" dirty="0"/>
              <a:t> Rate</a:t>
            </a:r>
            <a:r>
              <a:rPr lang="en-GB" baseline="0" dirty="0"/>
              <a:t> – many sources update every second, or even more frequently.  Think about the real time tube map.  This gives us an unprecedented opportunity to measure things very quickly and very often.</a:t>
            </a:r>
          </a:p>
          <a:p>
            <a:endParaRPr lang="en-GB" baseline="0" dirty="0"/>
          </a:p>
          <a:p>
            <a:r>
              <a:rPr lang="en-GB" b="1" baseline="0" dirty="0"/>
              <a:t> Linking and merging </a:t>
            </a:r>
            <a:r>
              <a:rPr lang="en-GB" baseline="0" dirty="0"/>
              <a:t>– we can add the most value by linking new data with existing sources (which we know a lot about).  In this way, we can potentially increase explanatory power and drive insight.</a:t>
            </a:r>
          </a:p>
          <a:p>
            <a:pPr>
              <a:buNone/>
            </a:pPr>
            <a:endParaRPr lang="en-GB" baseline="0"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7</a:t>
            </a:fld>
            <a:endParaRPr kumimoji="0" lang="en-GB" sz="12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10496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GB"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8</a:t>
            </a:fld>
            <a:endParaRPr lang="en-GB" sz="1200" dirty="0">
              <a:solidFill>
                <a:schemeClr val="dk1"/>
              </a:solidFill>
            </a:endParaRPr>
          </a:p>
        </p:txBody>
      </p:sp>
    </p:spTree>
    <p:extLst>
      <p:ext uri="{BB962C8B-B14F-4D97-AF65-F5344CB8AC3E}">
        <p14:creationId xmlns:p14="http://schemas.microsoft.com/office/powerpoint/2010/main" val="3709913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Data Analysis is nothing new. </a:t>
            </a:r>
          </a:p>
          <a:p>
            <a:r>
              <a:rPr lang="en-GB" dirty="0"/>
              <a:t> In </a:t>
            </a:r>
            <a:r>
              <a:rPr lang="en-GB" b="1" dirty="0"/>
              <a:t>1939</a:t>
            </a:r>
            <a:r>
              <a:rPr lang="en-GB" dirty="0"/>
              <a:t> London Transport wanted to optimise their network, increasing the frequency of trains on the most popular routes, but first they needed to understand what the </a:t>
            </a:r>
            <a:r>
              <a:rPr lang="en-GB" b="1" dirty="0"/>
              <a:t>most popular routes </a:t>
            </a:r>
            <a:r>
              <a:rPr lang="en-GB" dirty="0"/>
              <a:t>were. </a:t>
            </a:r>
            <a:r>
              <a:rPr lang="en-GB" b="1" dirty="0"/>
              <a:t>They collected over 4 million ticket stubs showing the journey and over 3 days workers manually sorted them</a:t>
            </a:r>
            <a:r>
              <a:rPr lang="en-GB" dirty="0"/>
              <a:t>. </a:t>
            </a:r>
            <a:r>
              <a:rPr lang="en-GB" b="1" dirty="0"/>
              <a:t>The analysis itself took 6 months.</a:t>
            </a:r>
          </a:p>
          <a:p>
            <a:endParaRPr lang="en-GB"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solidFill>
                  <a:schemeClr val="dk1"/>
                </a:solidFill>
              </a:rPr>
              <a:pPr algn="r">
                <a:buSzPct val="25000"/>
              </a:pPr>
              <a:t>9</a:t>
            </a:fld>
            <a:endParaRPr lang="en-GB" sz="1200" dirty="0">
              <a:solidFill>
                <a:schemeClr val="dk1"/>
              </a:solidFill>
            </a:endParaRPr>
          </a:p>
        </p:txBody>
      </p:sp>
    </p:spTree>
    <p:extLst>
      <p:ext uri="{BB962C8B-B14F-4D97-AF65-F5344CB8AC3E}">
        <p14:creationId xmlns:p14="http://schemas.microsoft.com/office/powerpoint/2010/main" val="175707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with contact details">
    <p:spTree>
      <p:nvGrpSpPr>
        <p:cNvPr id="1" name=""/>
        <p:cNvGrpSpPr/>
        <p:nvPr/>
      </p:nvGrpSpPr>
      <p:grpSpPr>
        <a:xfrm>
          <a:off x="0" y="0"/>
          <a:ext cx="0" cy="0"/>
          <a:chOff x="0" y="0"/>
          <a:chExt cx="0" cy="0"/>
        </a:xfrm>
      </p:grpSpPr>
      <p:sp>
        <p:nvSpPr>
          <p:cNvPr id="3" name="TextBox 2"/>
          <p:cNvSpPr txBox="1"/>
          <p:nvPr userDrawn="1"/>
        </p:nvSpPr>
        <p:spPr>
          <a:xfrm>
            <a:off x="524735" y="5666893"/>
            <a:ext cx="6337844" cy="862989"/>
          </a:xfrm>
          <a:prstGeom prst="rect">
            <a:avLst/>
          </a:prstGeom>
          <a:noFill/>
        </p:spPr>
        <p:txBody>
          <a:bodyPr wrap="square" rtlCol="0">
            <a:spAutoFit/>
          </a:bodyPr>
          <a:lstStyle/>
          <a:p>
            <a:pPr marL="0" marR="0" indent="0" algn="l" defTabSz="932962" rtl="0" eaLnBrk="1" fontAlgn="auto" latinLnBrk="0" hangingPunct="1">
              <a:lnSpc>
                <a:spcPct val="100000"/>
              </a:lnSpc>
              <a:spcBef>
                <a:spcPts val="0"/>
              </a:spcBef>
              <a:spcAft>
                <a:spcPts val="0"/>
              </a:spcAft>
              <a:buClrTx/>
              <a:buSzTx/>
              <a:buFontTx/>
              <a:buNone/>
              <a:tabLst/>
              <a:defRPr/>
            </a:pPr>
            <a:r>
              <a:rPr lang="en-GB" sz="1632" b="0" i="0" u="none" strike="noStrike" cap="none" dirty="0">
                <a:solidFill>
                  <a:srgbClr val="003D59"/>
                </a:solidFill>
                <a:latin typeface="Arial"/>
                <a:ea typeface="Arial"/>
                <a:cs typeface="Arial"/>
                <a:sym typeface="Arial"/>
              </a:rPr>
              <a:t>web: 	datasciencecampus.ons.gov.uk</a:t>
            </a:r>
          </a:p>
          <a:p>
            <a:pPr marL="0" marR="0" indent="0" algn="l" defTabSz="932962" rtl="0" eaLnBrk="1" fontAlgn="auto" latinLnBrk="0" hangingPunct="1">
              <a:lnSpc>
                <a:spcPct val="100000"/>
              </a:lnSpc>
              <a:spcBef>
                <a:spcPts val="0"/>
              </a:spcBef>
              <a:spcAft>
                <a:spcPts val="0"/>
              </a:spcAft>
              <a:buClrTx/>
              <a:buSzTx/>
              <a:buFontTx/>
              <a:buNone/>
              <a:tabLst/>
              <a:defRPr/>
            </a:pPr>
            <a:r>
              <a:rPr lang="en-GB" sz="1632" b="0" i="0" u="none" strike="noStrike" cap="none" dirty="0">
                <a:solidFill>
                  <a:srgbClr val="003D59"/>
                </a:solidFill>
                <a:latin typeface="Arial"/>
                <a:ea typeface="Arial"/>
                <a:cs typeface="Arial"/>
                <a:sym typeface="Arial"/>
              </a:rPr>
              <a:t>email: 	datasciencecampus@ons.gov.uk</a:t>
            </a:r>
          </a:p>
          <a:p>
            <a:pPr marL="0" marR="0" indent="0" algn="l" defTabSz="932962" rtl="0" eaLnBrk="1" fontAlgn="auto" latinLnBrk="0" hangingPunct="1">
              <a:lnSpc>
                <a:spcPct val="100000"/>
              </a:lnSpc>
              <a:spcBef>
                <a:spcPts val="0"/>
              </a:spcBef>
              <a:spcAft>
                <a:spcPts val="0"/>
              </a:spcAft>
              <a:buClrTx/>
              <a:buSzTx/>
              <a:buFontTx/>
              <a:buNone/>
              <a:tabLst/>
              <a:defRPr/>
            </a:pPr>
            <a:r>
              <a:rPr lang="en-GB" sz="1632" b="0" i="0" u="none" strike="noStrike" cap="none" dirty="0">
                <a:solidFill>
                  <a:srgbClr val="003D59"/>
                </a:solidFill>
                <a:latin typeface="Arial"/>
                <a:ea typeface="Arial"/>
                <a:cs typeface="Arial"/>
                <a:sym typeface="Arial"/>
              </a:rPr>
              <a:t>twitter: 	@DataSciCampus</a:t>
            </a:r>
            <a:endParaRPr lang="en-US" sz="1457" b="0" dirty="0">
              <a:solidFill>
                <a:srgbClr val="003D59"/>
              </a:solidFill>
            </a:endParaRPr>
          </a:p>
        </p:txBody>
      </p:sp>
      <p:sp>
        <p:nvSpPr>
          <p:cNvPr id="9" name="Text Placeholder 7"/>
          <p:cNvSpPr>
            <a:spLocks noGrp="1"/>
          </p:cNvSpPr>
          <p:nvPr>
            <p:ph type="body" sz="quarter" idx="11" hasCustomPrompt="1"/>
          </p:nvPr>
        </p:nvSpPr>
        <p:spPr>
          <a:xfrm>
            <a:off x="524733" y="1445296"/>
            <a:ext cx="10567563" cy="1322471"/>
          </a:xfrm>
          <a:prstGeom prst="rect">
            <a:avLst/>
          </a:prstGeom>
        </p:spPr>
        <p:txBody>
          <a:bodyPr/>
          <a:lstStyle>
            <a:lvl1pPr marL="0" indent="0" algn="l">
              <a:buNone/>
              <a:defRPr sz="3600" b="1" cap="none" baseline="0">
                <a:solidFill>
                  <a:srgbClr val="003D59"/>
                </a:solidFill>
              </a:defRPr>
            </a:lvl1pPr>
          </a:lstStyle>
          <a:p>
            <a:pPr lvl="0"/>
            <a:r>
              <a:rPr lang="en-GB" dirty="0"/>
              <a:t>Insert title here</a:t>
            </a:r>
            <a:endParaRPr lang="en-US" dirty="0"/>
          </a:p>
        </p:txBody>
      </p:sp>
      <p:pic>
        <p:nvPicPr>
          <p:cNvPr id="5" name="Picture 2" descr="B:\General\DSC Logo print photos etc\DSC_LOGO_RGB_FULL_COLOUR_300_DPI.png">
            <a:extLst>
              <a:ext uri="{FF2B5EF4-FFF2-40B4-BE49-F238E27FC236}">
                <a16:creationId xmlns:a16="http://schemas.microsoft.com/office/drawing/2014/main" id="{32463E5E-FE9A-4632-ADC1-B325A2FB119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524737" y="4797138"/>
            <a:ext cx="2790450" cy="86411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825500" y="0"/>
            <a:ext cx="5111750" cy="3359150"/>
          </a:xfrm>
          <a:prstGeom prst="rect">
            <a:avLst/>
          </a:prstGeom>
        </p:spPr>
        <p:txBody>
          <a:bodyPr anchor="b"/>
          <a:lstStyle>
            <a:lvl1pPr>
              <a:defRPr sz="4200"/>
            </a:lvl1pPr>
          </a:lstStyle>
          <a:p>
            <a:pPr lvl="0">
              <a:defRPr sz="1800"/>
            </a:pPr>
            <a:r>
              <a:rPr sz="4200"/>
              <a:t>Title Text</a:t>
            </a:r>
          </a:p>
        </p:txBody>
      </p:sp>
      <p:sp>
        <p:nvSpPr>
          <p:cNvPr id="14" name="Shape 14"/>
          <p:cNvSpPr>
            <a:spLocks noGrp="1"/>
          </p:cNvSpPr>
          <p:nvPr>
            <p:ph type="body" idx="1"/>
          </p:nvPr>
        </p:nvSpPr>
        <p:spPr>
          <a:xfrm>
            <a:off x="825500" y="3422650"/>
            <a:ext cx="5111750" cy="3435350"/>
          </a:xfrm>
          <a:prstGeom prst="rect">
            <a:avLst/>
          </a:prstGeom>
        </p:spPr>
        <p:txBody>
          <a:bodyPr anchor="t"/>
          <a:lstStyle>
            <a:lvl1pPr marL="0" indent="0" algn="ctr">
              <a:spcBef>
                <a:spcPts val="0"/>
              </a:spcBef>
              <a:buSzTx/>
              <a:buNone/>
              <a:defRPr sz="2200"/>
            </a:lvl1pPr>
            <a:lvl2pPr marL="0" indent="0" algn="ctr">
              <a:spcBef>
                <a:spcPts val="0"/>
              </a:spcBef>
              <a:buSzTx/>
              <a:buNone/>
              <a:defRPr sz="2200"/>
            </a:lvl2pPr>
            <a:lvl3pPr marL="0" indent="0" algn="ctr">
              <a:spcBef>
                <a:spcPts val="0"/>
              </a:spcBef>
              <a:buSzTx/>
              <a:buNone/>
              <a:defRPr sz="2200"/>
            </a:lvl3pPr>
            <a:lvl4pPr marL="0" indent="0" algn="ctr">
              <a:spcBef>
                <a:spcPts val="0"/>
              </a:spcBef>
              <a:buSzTx/>
              <a:buNone/>
              <a:defRPr sz="2200"/>
            </a:lvl4pPr>
            <a:lvl5pPr marL="0" indent="0"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15" name="Shape 15"/>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38760410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pPr>
            <a:r>
              <a:rPr sz="5600"/>
              <a:t>Title Text</a:t>
            </a:r>
          </a:p>
        </p:txBody>
      </p:sp>
      <p:sp>
        <p:nvSpPr>
          <p:cNvPr id="18" name="Shape 18"/>
          <p:cNvSpPr>
            <a:spLocks noGrp="1"/>
          </p:cNvSpPr>
          <p:nvPr>
            <p:ph type="body" idx="1"/>
          </p:nvPr>
        </p:nvSpPr>
        <p:spPr>
          <a:prstGeom prst="rect">
            <a:avLst/>
          </a:prstGeom>
        </p:spPr>
        <p:txBody>
          <a:bodyPr/>
          <a:lstStyle/>
          <a:p>
            <a:pPr lvl="0">
              <a:defRPr sz="1800"/>
            </a:pPr>
            <a:r>
              <a:rPr sz="2600"/>
              <a:t>Body Level One</a:t>
            </a:r>
          </a:p>
          <a:p>
            <a:pPr lvl="1">
              <a:defRPr sz="1800"/>
            </a:pPr>
            <a:r>
              <a:rPr sz="2600"/>
              <a:t>Body Level Two</a:t>
            </a:r>
          </a:p>
          <a:p>
            <a:pPr lvl="2">
              <a:defRPr sz="1800"/>
            </a:pPr>
            <a:r>
              <a:rPr sz="2600"/>
              <a:t>Body Level Three</a:t>
            </a:r>
          </a:p>
          <a:p>
            <a:pPr lvl="3">
              <a:defRPr sz="1800"/>
            </a:pPr>
            <a:r>
              <a:rPr sz="2600"/>
              <a:t>Body Level Four</a:t>
            </a:r>
          </a:p>
          <a:p>
            <a:pPr lvl="4">
              <a:defRPr sz="1800"/>
            </a:pPr>
            <a:r>
              <a:rPr sz="2600"/>
              <a:t>Body Level Five</a:t>
            </a:r>
          </a:p>
        </p:txBody>
      </p:sp>
      <p:sp>
        <p:nvSpPr>
          <p:cNvPr id="19" name="Shape 19"/>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75227573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5600"/>
              <a:t>Title Text</a:t>
            </a:r>
          </a:p>
        </p:txBody>
      </p:sp>
      <p:sp>
        <p:nvSpPr>
          <p:cNvPr id="22" name="Shape 22"/>
          <p:cNvSpPr>
            <a:spLocks noGrp="1"/>
          </p:cNvSpPr>
          <p:nvPr>
            <p:ph type="body" idx="1"/>
          </p:nvPr>
        </p:nvSpPr>
        <p:spPr>
          <a:xfrm>
            <a:off x="844550" y="1619250"/>
            <a:ext cx="5003800" cy="4603750"/>
          </a:xfrm>
          <a:prstGeom prst="rect">
            <a:avLst/>
          </a:prstGeom>
        </p:spPr>
        <p:txBody>
          <a:bodyPr/>
          <a:lstStyle>
            <a:lvl1pPr marL="279400" indent="-279400">
              <a:spcBef>
                <a:spcPts val="2250"/>
              </a:spcBef>
              <a:defRPr sz="2250"/>
            </a:lvl1pPr>
            <a:lvl2pPr marL="558800" indent="-279400">
              <a:spcBef>
                <a:spcPts val="2250"/>
              </a:spcBef>
              <a:defRPr sz="2250"/>
            </a:lvl2pPr>
            <a:lvl3pPr marL="838200" indent="-279400">
              <a:spcBef>
                <a:spcPts val="2250"/>
              </a:spcBef>
              <a:defRPr sz="2250"/>
            </a:lvl3pPr>
            <a:lvl4pPr marL="1117600" indent="-279400">
              <a:spcBef>
                <a:spcPts val="2250"/>
              </a:spcBef>
              <a:defRPr sz="2250"/>
            </a:lvl4pPr>
            <a:lvl5pPr marL="1397000" indent="-279400">
              <a:spcBef>
                <a:spcPts val="2250"/>
              </a:spcBef>
              <a:defRPr sz="2250"/>
            </a:lvl5pPr>
          </a:lstStyle>
          <a:p>
            <a:pPr lvl="0">
              <a:defRPr sz="1800"/>
            </a:pPr>
            <a:r>
              <a:rPr sz="2250"/>
              <a:t>Body Level One</a:t>
            </a:r>
          </a:p>
          <a:p>
            <a:pPr lvl="1">
              <a:defRPr sz="1800"/>
            </a:pPr>
            <a:r>
              <a:rPr sz="2250"/>
              <a:t>Body Level Two</a:t>
            </a:r>
          </a:p>
          <a:p>
            <a:pPr lvl="2">
              <a:defRPr sz="1800"/>
            </a:pPr>
            <a:r>
              <a:rPr sz="2250"/>
              <a:t>Body Level Three</a:t>
            </a:r>
          </a:p>
          <a:p>
            <a:pPr lvl="3">
              <a:defRPr sz="1800"/>
            </a:pPr>
            <a:r>
              <a:rPr sz="2250"/>
              <a:t>Body Level Four</a:t>
            </a:r>
          </a:p>
          <a:p>
            <a:pPr lvl="4">
              <a:defRPr sz="1800"/>
            </a:pPr>
            <a:r>
              <a:rPr sz="2250"/>
              <a:t>Body Level Five</a:t>
            </a:r>
          </a:p>
        </p:txBody>
      </p:sp>
      <p:sp>
        <p:nvSpPr>
          <p:cNvPr id="23" name="Shape 2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378215249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5" name="Shape 25"/>
          <p:cNvSpPr>
            <a:spLocks noGrp="1"/>
          </p:cNvSpPr>
          <p:nvPr>
            <p:ph type="body" idx="1"/>
          </p:nvPr>
        </p:nvSpPr>
        <p:spPr>
          <a:xfrm>
            <a:off x="844550" y="889000"/>
            <a:ext cx="10502900" cy="5073650"/>
          </a:xfrm>
          <a:prstGeom prst="rect">
            <a:avLst/>
          </a:prstGeom>
        </p:spPr>
        <p:txBody>
          <a:bodyPr/>
          <a:lstStyle/>
          <a:p>
            <a:pPr lvl="0">
              <a:defRPr sz="1800"/>
            </a:pPr>
            <a:r>
              <a:rPr sz="2600"/>
              <a:t>Body Level One</a:t>
            </a:r>
          </a:p>
          <a:p>
            <a:pPr lvl="1">
              <a:defRPr sz="1800"/>
            </a:pPr>
            <a:r>
              <a:rPr sz="2600"/>
              <a:t>Body Level Two</a:t>
            </a:r>
          </a:p>
          <a:p>
            <a:pPr lvl="2">
              <a:defRPr sz="1800"/>
            </a:pPr>
            <a:r>
              <a:rPr sz="2600"/>
              <a:t>Body Level Three</a:t>
            </a:r>
          </a:p>
          <a:p>
            <a:pPr lvl="3">
              <a:defRPr sz="1800"/>
            </a:pPr>
            <a:r>
              <a:rPr sz="2600"/>
              <a:t>Body Level Four</a:t>
            </a:r>
          </a:p>
          <a:p>
            <a:pPr lvl="4">
              <a:defRPr sz="1800"/>
            </a:pPr>
            <a:r>
              <a:rPr sz="2600"/>
              <a:t>Body Level Five</a:t>
            </a:r>
          </a:p>
        </p:txBody>
      </p:sp>
      <p:sp>
        <p:nvSpPr>
          <p:cNvPr id="26" name="Shape 2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204528924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28" name="Shape 28"/>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403415193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30" name="Shape 30"/>
          <p:cNvSpPr>
            <a:spLocks noGrp="1"/>
          </p:cNvSpPr>
          <p:nvPr>
            <p:ph type="body" idx="1"/>
          </p:nvPr>
        </p:nvSpPr>
        <p:spPr>
          <a:xfrm>
            <a:off x="1193800" y="4476750"/>
            <a:ext cx="9810750" cy="2057400"/>
          </a:xfrm>
          <a:prstGeom prst="rect">
            <a:avLst/>
          </a:prstGeom>
        </p:spPr>
        <p:txBody>
          <a:bodyPr anchor="t"/>
          <a:lstStyle>
            <a:lvl1pPr marL="0" indent="0" algn="ctr">
              <a:spcBef>
                <a:spcPts val="0"/>
              </a:spcBef>
              <a:buSzTx/>
              <a:buNone/>
              <a:defRPr sz="1900">
                <a:latin typeface="+mj-lt"/>
                <a:ea typeface="+mj-ea"/>
                <a:cs typeface="+mj-cs"/>
                <a:sym typeface="Helvetica"/>
              </a:defRPr>
            </a:lvl1pPr>
            <a:lvl2pPr marL="549519" indent="-232019" algn="ctr">
              <a:spcBef>
                <a:spcPts val="0"/>
              </a:spcBef>
              <a:defRPr sz="1900">
                <a:latin typeface="+mj-lt"/>
                <a:ea typeface="+mj-ea"/>
                <a:cs typeface="+mj-cs"/>
                <a:sym typeface="Helvetica"/>
              </a:defRPr>
            </a:lvl2pPr>
            <a:lvl3pPr marL="867019" indent="-232019" algn="ctr">
              <a:spcBef>
                <a:spcPts val="0"/>
              </a:spcBef>
              <a:defRPr sz="1900">
                <a:latin typeface="+mj-lt"/>
                <a:ea typeface="+mj-ea"/>
                <a:cs typeface="+mj-cs"/>
                <a:sym typeface="Helvetica"/>
              </a:defRPr>
            </a:lvl3pPr>
            <a:lvl4pPr marL="1184519" indent="-232019" algn="ctr">
              <a:spcBef>
                <a:spcPts val="0"/>
              </a:spcBef>
              <a:defRPr sz="1900">
                <a:latin typeface="+mj-lt"/>
                <a:ea typeface="+mj-ea"/>
                <a:cs typeface="+mj-cs"/>
                <a:sym typeface="Helvetica"/>
              </a:defRPr>
            </a:lvl4pPr>
            <a:lvl5pPr marL="1502019" indent="-232019" algn="ctr">
              <a:spcBef>
                <a:spcPts val="0"/>
              </a:spcBef>
              <a:defRPr sz="1900">
                <a:latin typeface="+mj-lt"/>
                <a:ea typeface="+mj-ea"/>
                <a:cs typeface="+mj-cs"/>
                <a:sym typeface="Helvetica"/>
              </a:defRPr>
            </a:lvl5pPr>
          </a:lstStyle>
          <a:p>
            <a:pPr lvl="0">
              <a:defRPr sz="1800"/>
            </a:pPr>
            <a:r>
              <a:rPr sz="1900"/>
              <a:t>Body Level One</a:t>
            </a:r>
          </a:p>
          <a:p>
            <a:pPr lvl="1">
              <a:defRPr sz="1800"/>
            </a:pPr>
            <a:r>
              <a:rPr sz="1900"/>
              <a:t>Body Level Two</a:t>
            </a:r>
          </a:p>
          <a:p>
            <a:pPr lvl="2">
              <a:defRPr sz="1800"/>
            </a:pPr>
            <a:r>
              <a:rPr sz="1900"/>
              <a:t>Body Level Three</a:t>
            </a:r>
          </a:p>
          <a:p>
            <a:pPr lvl="3">
              <a:defRPr sz="1800"/>
            </a:pPr>
            <a:r>
              <a:rPr sz="1900"/>
              <a:t>Body Level Four</a:t>
            </a:r>
          </a:p>
          <a:p>
            <a:pPr lvl="4">
              <a:defRPr sz="1800"/>
            </a:pPr>
            <a:r>
              <a:rPr sz="1900"/>
              <a:t>Body Level Five</a:t>
            </a:r>
          </a:p>
        </p:txBody>
      </p:sp>
      <p:sp>
        <p:nvSpPr>
          <p:cNvPr id="31" name="Shape 31"/>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99924659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33" name="Shape 3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280316300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5" name="Shape 35"/>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317347912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p>
            <a:pPr lvl="0">
              <a:defRPr sz="1800"/>
            </a:pPr>
            <a:r>
              <a:rPr sz="5600"/>
              <a:t>Click to edit Master title style</a:t>
            </a:r>
          </a:p>
        </p:txBody>
      </p:sp>
      <p:sp>
        <p:nvSpPr>
          <p:cNvPr id="42" name="Shape 42"/>
          <p:cNvSpPr>
            <a:spLocks noGrp="1"/>
          </p:cNvSpPr>
          <p:nvPr>
            <p:ph type="sldNum" sz="quarter" idx="2"/>
          </p:nvPr>
        </p:nvSpPr>
        <p:spPr>
          <a:xfrm>
            <a:off x="5979516" y="6540500"/>
            <a:ext cx="296556" cy="287258"/>
          </a:xfrm>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183694140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0"/>
            <a:ext cx="10414000" cy="3473450"/>
          </a:xfrm>
          <a:prstGeom prst="rect">
            <a:avLst/>
          </a:prstGeom>
        </p:spPr>
        <p:txBody>
          <a:bodyPr anchor="b"/>
          <a:lstStyle/>
          <a:p>
            <a:r>
              <a:t>Title Text</a:t>
            </a:r>
          </a:p>
        </p:txBody>
      </p:sp>
      <p:sp>
        <p:nvSpPr>
          <p:cNvPr id="12" name="Body Level One…"/>
          <p:cNvSpPr txBox="1">
            <a:spLocks noGrp="1"/>
          </p:cNvSpPr>
          <p:nvPr>
            <p:ph type="body" sz="half" idx="1"/>
          </p:nvPr>
        </p:nvSpPr>
        <p:spPr>
          <a:xfrm>
            <a:off x="889000" y="3536950"/>
            <a:ext cx="10414000" cy="2508250"/>
          </a:xfrm>
          <a:prstGeom prst="rect">
            <a:avLst/>
          </a:prstGeom>
        </p:spPr>
        <p:txBody>
          <a:bodyPr anchor="t"/>
          <a:lstStyle>
            <a:lvl1pPr marL="0" indent="0" algn="ctr">
              <a:spcBef>
                <a:spcPts val="0"/>
              </a:spcBef>
              <a:buSzTx/>
              <a:buNone/>
              <a:defRPr sz="2200"/>
            </a:lvl1pPr>
            <a:lvl2pPr marL="0" indent="0" algn="ctr">
              <a:spcBef>
                <a:spcPts val="0"/>
              </a:spcBef>
              <a:buSzTx/>
              <a:buNone/>
              <a:defRPr sz="2200"/>
            </a:lvl2pPr>
            <a:lvl3pPr marL="0" indent="0" algn="ctr">
              <a:spcBef>
                <a:spcPts val="0"/>
              </a:spcBef>
              <a:buSzTx/>
              <a:buNone/>
              <a:defRPr sz="2200"/>
            </a:lvl3pPr>
            <a:lvl4pPr marL="0" indent="0" algn="ctr">
              <a:spcBef>
                <a:spcPts val="0"/>
              </a:spcBef>
              <a:buSzTx/>
              <a:buNone/>
              <a:defRPr sz="2200"/>
            </a:lvl4pPr>
            <a:lvl5pPr marL="0" indent="0"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2308369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white with contact details">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524735" y="5666893"/>
            <a:ext cx="6337844" cy="862989"/>
          </a:xfrm>
          <a:prstGeom prst="rect">
            <a:avLst/>
          </a:prstGeom>
          <a:noFill/>
        </p:spPr>
        <p:txBody>
          <a:bodyPr wrap="square" rtlCol="0">
            <a:spAutoFit/>
          </a:bodyPr>
          <a:lstStyle/>
          <a:p>
            <a:pPr marL="0" marR="0" indent="0" algn="l" defTabSz="932962" rtl="0" eaLnBrk="1" fontAlgn="auto" latinLnBrk="0" hangingPunct="1">
              <a:lnSpc>
                <a:spcPct val="100000"/>
              </a:lnSpc>
              <a:spcBef>
                <a:spcPts val="0"/>
              </a:spcBef>
              <a:spcAft>
                <a:spcPts val="0"/>
              </a:spcAft>
              <a:buClrTx/>
              <a:buSzTx/>
              <a:buFontTx/>
              <a:buNone/>
              <a:tabLst/>
              <a:defRPr/>
            </a:pPr>
            <a:r>
              <a:rPr lang="en-GB" sz="1632" b="0" i="0" u="none" strike="noStrike" cap="none" dirty="0">
                <a:solidFill>
                  <a:srgbClr val="003D59"/>
                </a:solidFill>
                <a:latin typeface="Arial"/>
                <a:ea typeface="Arial"/>
                <a:cs typeface="Arial"/>
                <a:sym typeface="Arial"/>
              </a:rPr>
              <a:t>web: 	datasciencecampus.ons.gov.uk</a:t>
            </a:r>
          </a:p>
          <a:p>
            <a:pPr marL="0" marR="0" indent="0" algn="l" defTabSz="932962" rtl="0" eaLnBrk="1" fontAlgn="auto" latinLnBrk="0" hangingPunct="1">
              <a:lnSpc>
                <a:spcPct val="100000"/>
              </a:lnSpc>
              <a:spcBef>
                <a:spcPts val="0"/>
              </a:spcBef>
              <a:spcAft>
                <a:spcPts val="0"/>
              </a:spcAft>
              <a:buClrTx/>
              <a:buSzTx/>
              <a:buFontTx/>
              <a:buNone/>
              <a:tabLst/>
              <a:defRPr/>
            </a:pPr>
            <a:r>
              <a:rPr lang="en-GB" sz="1632" b="0" i="0" u="none" strike="noStrike" cap="none" dirty="0">
                <a:solidFill>
                  <a:srgbClr val="003D59"/>
                </a:solidFill>
                <a:latin typeface="Arial"/>
                <a:ea typeface="Arial"/>
                <a:cs typeface="Arial"/>
                <a:sym typeface="Arial"/>
              </a:rPr>
              <a:t>email: 	datasciencecampus@ons.gov.uk</a:t>
            </a:r>
          </a:p>
          <a:p>
            <a:pPr marL="0" marR="0" indent="0" algn="l" defTabSz="932962" rtl="0" eaLnBrk="1" fontAlgn="auto" latinLnBrk="0" hangingPunct="1">
              <a:lnSpc>
                <a:spcPct val="100000"/>
              </a:lnSpc>
              <a:spcBef>
                <a:spcPts val="0"/>
              </a:spcBef>
              <a:spcAft>
                <a:spcPts val="0"/>
              </a:spcAft>
              <a:buClrTx/>
              <a:buSzTx/>
              <a:buFontTx/>
              <a:buNone/>
              <a:tabLst/>
              <a:defRPr/>
            </a:pPr>
            <a:r>
              <a:rPr lang="en-GB" sz="1632" b="0" i="0" u="none" strike="noStrike" cap="none" dirty="0">
                <a:solidFill>
                  <a:srgbClr val="003D59"/>
                </a:solidFill>
                <a:latin typeface="Arial"/>
                <a:ea typeface="Arial"/>
                <a:cs typeface="Arial"/>
                <a:sym typeface="Arial"/>
              </a:rPr>
              <a:t>twitter: 	@DataSciCampus</a:t>
            </a:r>
            <a:endParaRPr lang="en-US" sz="1457" b="0" dirty="0">
              <a:solidFill>
                <a:srgbClr val="003D59"/>
              </a:solidFill>
            </a:endParaRPr>
          </a:p>
        </p:txBody>
      </p:sp>
      <p:sp>
        <p:nvSpPr>
          <p:cNvPr id="9" name="Text Placeholder 7"/>
          <p:cNvSpPr>
            <a:spLocks noGrp="1"/>
          </p:cNvSpPr>
          <p:nvPr>
            <p:ph type="body" sz="quarter" idx="11" hasCustomPrompt="1"/>
          </p:nvPr>
        </p:nvSpPr>
        <p:spPr>
          <a:xfrm>
            <a:off x="524733" y="1445296"/>
            <a:ext cx="10567563" cy="1322471"/>
          </a:xfrm>
          <a:prstGeom prst="rect">
            <a:avLst/>
          </a:prstGeom>
        </p:spPr>
        <p:txBody>
          <a:bodyPr/>
          <a:lstStyle>
            <a:lvl1pPr algn="l">
              <a:buNone/>
              <a:defRPr sz="3600" b="1" cap="none" baseline="0">
                <a:solidFill>
                  <a:srgbClr val="003D59"/>
                </a:solidFill>
              </a:defRPr>
            </a:lvl1pPr>
          </a:lstStyle>
          <a:p>
            <a:pPr lvl="0"/>
            <a:r>
              <a:rPr lang="en-GB" dirty="0"/>
              <a:t>Insert title here</a:t>
            </a:r>
            <a:endParaRPr lang="en-US" dirty="0"/>
          </a:p>
        </p:txBody>
      </p:sp>
      <p:pic>
        <p:nvPicPr>
          <p:cNvPr id="3074" name="Picture 2" descr="B:\General\DSC Logo print photos etc\DSC_LOGO_RGB_FULL_COLOUR_300_DPI.png"/>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524737" y="4797138"/>
            <a:ext cx="2790450" cy="864110"/>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889000" y="2266950"/>
            <a:ext cx="10414000" cy="2324100"/>
          </a:xfrm>
          <a:prstGeom prst="rect">
            <a:avLst/>
          </a:prstGeom>
        </p:spPr>
        <p:txBody>
          <a:body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711091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28" name="Title Text"/>
          <p:cNvSpPr txBox="1">
            <a:spLocks noGrp="1"/>
          </p:cNvSpPr>
          <p:nvPr>
            <p:ph type="title"/>
          </p:nvPr>
        </p:nvSpPr>
        <p:spPr>
          <a:xfrm>
            <a:off x="825500" y="0"/>
            <a:ext cx="5111750" cy="3359150"/>
          </a:xfrm>
          <a:prstGeom prst="rect">
            <a:avLst/>
          </a:prstGeom>
        </p:spPr>
        <p:txBody>
          <a:bodyPr anchor="b"/>
          <a:lstStyle>
            <a:lvl1pPr>
              <a:defRPr sz="4200"/>
            </a:lvl1pPr>
          </a:lstStyle>
          <a:p>
            <a:r>
              <a:t>Title Text</a:t>
            </a:r>
          </a:p>
        </p:txBody>
      </p:sp>
      <p:sp>
        <p:nvSpPr>
          <p:cNvPr id="29" name="Body Level One…"/>
          <p:cNvSpPr txBox="1">
            <a:spLocks noGrp="1"/>
          </p:cNvSpPr>
          <p:nvPr>
            <p:ph type="body" sz="half" idx="1"/>
          </p:nvPr>
        </p:nvSpPr>
        <p:spPr>
          <a:xfrm>
            <a:off x="825500" y="3422650"/>
            <a:ext cx="5111750" cy="3435350"/>
          </a:xfrm>
          <a:prstGeom prst="rect">
            <a:avLst/>
          </a:prstGeom>
        </p:spPr>
        <p:txBody>
          <a:bodyPr anchor="t"/>
          <a:lstStyle>
            <a:lvl1pPr marL="0" indent="0" algn="ctr">
              <a:spcBef>
                <a:spcPts val="0"/>
              </a:spcBef>
              <a:buSzTx/>
              <a:buNone/>
              <a:defRPr sz="2200"/>
            </a:lvl1pPr>
            <a:lvl2pPr marL="0" indent="0" algn="ctr">
              <a:spcBef>
                <a:spcPts val="0"/>
              </a:spcBef>
              <a:buSzTx/>
              <a:buNone/>
              <a:defRPr sz="2200"/>
            </a:lvl2pPr>
            <a:lvl3pPr marL="0" indent="0" algn="ctr">
              <a:spcBef>
                <a:spcPts val="0"/>
              </a:spcBef>
              <a:buSzTx/>
              <a:buNone/>
              <a:defRPr sz="2200"/>
            </a:lvl3pPr>
            <a:lvl4pPr marL="0" indent="0" algn="ctr">
              <a:spcBef>
                <a:spcPts val="0"/>
              </a:spcBef>
              <a:buSzTx/>
              <a:buNone/>
              <a:defRPr sz="2200"/>
            </a:lvl4pPr>
            <a:lvl5pPr marL="0" indent="0"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205261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46" name="Title Text"/>
          <p:cNvSpPr txBox="1">
            <a:spLocks noGrp="1"/>
          </p:cNvSpPr>
          <p:nvPr>
            <p:ph type="title"/>
          </p:nvPr>
        </p:nvSpPr>
        <p:spPr>
          <a:prstGeom prst="rect">
            <a:avLst/>
          </a:prstGeom>
        </p:spPr>
        <p:txBody>
          <a:bodyPr/>
          <a:lstStyle/>
          <a:p>
            <a:r>
              <a:t>Title Text</a:t>
            </a:r>
          </a:p>
        </p:txBody>
      </p:sp>
      <p:sp>
        <p:nvSpPr>
          <p:cNvPr id="47" name="Body Level One…"/>
          <p:cNvSpPr txBox="1">
            <a:spLocks noGrp="1"/>
          </p:cNvSpPr>
          <p:nvPr>
            <p:ph type="body" sz="half" idx="1"/>
          </p:nvPr>
        </p:nvSpPr>
        <p:spPr>
          <a:xfrm>
            <a:off x="844550" y="1619250"/>
            <a:ext cx="5003800" cy="4603750"/>
          </a:xfrm>
          <a:prstGeom prst="rect">
            <a:avLst/>
          </a:prstGeom>
        </p:spPr>
        <p:txBody>
          <a:bodyPr/>
          <a:lstStyle>
            <a:lvl1pPr marL="279400" indent="-279400">
              <a:spcBef>
                <a:spcPts val="2250"/>
              </a:spcBef>
              <a:defRPr sz="2250"/>
            </a:lvl1pPr>
            <a:lvl2pPr marL="558800" indent="-279400">
              <a:spcBef>
                <a:spcPts val="2250"/>
              </a:spcBef>
              <a:defRPr sz="2250"/>
            </a:lvl2pPr>
            <a:lvl3pPr marL="838200" indent="-279400">
              <a:spcBef>
                <a:spcPts val="2250"/>
              </a:spcBef>
              <a:defRPr sz="2250"/>
            </a:lvl3pPr>
            <a:lvl4pPr marL="1117600" indent="-279400">
              <a:spcBef>
                <a:spcPts val="2250"/>
              </a:spcBef>
              <a:defRPr sz="2250"/>
            </a:lvl4pPr>
            <a:lvl5pPr marL="1397000" indent="-279400">
              <a:spcBef>
                <a:spcPts val="2250"/>
              </a:spcBef>
              <a:defRPr sz="2250"/>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416727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5" name="Body Level One…"/>
          <p:cNvSpPr txBox="1">
            <a:spLocks noGrp="1"/>
          </p:cNvSpPr>
          <p:nvPr>
            <p:ph type="body" idx="1"/>
          </p:nvPr>
        </p:nvSpPr>
        <p:spPr>
          <a:xfrm>
            <a:off x="844550" y="889000"/>
            <a:ext cx="10502900" cy="50736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431090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093575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70" name="Body Level One…"/>
          <p:cNvSpPr txBox="1">
            <a:spLocks noGrp="1"/>
          </p:cNvSpPr>
          <p:nvPr>
            <p:ph type="body" sz="half" idx="1"/>
          </p:nvPr>
        </p:nvSpPr>
        <p:spPr>
          <a:xfrm>
            <a:off x="1193800" y="4476750"/>
            <a:ext cx="9810750" cy="2057400"/>
          </a:xfrm>
          <a:prstGeom prst="rect">
            <a:avLst/>
          </a:prstGeom>
        </p:spPr>
        <p:txBody>
          <a:bodyPr anchor="t"/>
          <a:lstStyle>
            <a:lvl1pPr marL="0" indent="0" algn="ctr">
              <a:spcBef>
                <a:spcPts val="0"/>
              </a:spcBef>
              <a:buSzTx/>
              <a:buNone/>
              <a:defRPr sz="1900">
                <a:latin typeface="+mn-lt"/>
                <a:ea typeface="+mn-ea"/>
                <a:cs typeface="+mn-cs"/>
                <a:sym typeface="Helvetica"/>
              </a:defRPr>
            </a:lvl1pPr>
            <a:lvl2pPr marL="549518" indent="-232019" algn="ctr">
              <a:spcBef>
                <a:spcPts val="0"/>
              </a:spcBef>
              <a:defRPr sz="1900">
                <a:latin typeface="+mn-lt"/>
                <a:ea typeface="+mn-ea"/>
                <a:cs typeface="+mn-cs"/>
                <a:sym typeface="Helvetica"/>
              </a:defRPr>
            </a:lvl2pPr>
            <a:lvl3pPr marL="867018" indent="-232018" algn="ctr">
              <a:spcBef>
                <a:spcPts val="0"/>
              </a:spcBef>
              <a:defRPr sz="1900">
                <a:latin typeface="+mn-lt"/>
                <a:ea typeface="+mn-ea"/>
                <a:cs typeface="+mn-cs"/>
                <a:sym typeface="Helvetica"/>
              </a:defRPr>
            </a:lvl3pPr>
            <a:lvl4pPr marL="1184518" indent="-232018" algn="ctr">
              <a:spcBef>
                <a:spcPts val="0"/>
              </a:spcBef>
              <a:defRPr sz="1900">
                <a:latin typeface="+mn-lt"/>
                <a:ea typeface="+mn-ea"/>
                <a:cs typeface="+mn-cs"/>
                <a:sym typeface="Helvetica"/>
              </a:defRPr>
            </a:lvl4pPr>
            <a:lvl5pPr marL="1502018" indent="-232018" algn="ctr">
              <a:spcBef>
                <a:spcPts val="0"/>
              </a:spcBef>
              <a:defRPr sz="19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4844305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939242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491718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Slide Number"/>
          <p:cNvSpPr txBox="1">
            <a:spLocks noGrp="1"/>
          </p:cNvSpPr>
          <p:nvPr>
            <p:ph type="sldNum" sz="quarter" idx="2"/>
          </p:nvPr>
        </p:nvSpPr>
        <p:spPr>
          <a:xfrm>
            <a:off x="5979516" y="6540500"/>
            <a:ext cx="296556"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252224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age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9952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lumn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1" hasCustomPrompt="1"/>
          </p:nvPr>
        </p:nvSpPr>
        <p:spPr>
          <a:xfrm>
            <a:off x="315974" y="1078195"/>
            <a:ext cx="11560057" cy="5142691"/>
          </a:xfrm>
          <a:prstGeom prst="rect">
            <a:avLst/>
          </a:prstGeom>
        </p:spPr>
        <p:txBody>
          <a:bodyPr/>
          <a:lstStyle>
            <a:lvl1pPr>
              <a:defRPr sz="2400">
                <a:solidFill>
                  <a:srgbClr val="003D59"/>
                </a:solidFill>
              </a:defRPr>
            </a:lvl1pPr>
            <a:lvl2pPr>
              <a:defRPr sz="2000">
                <a:solidFill>
                  <a:srgbClr val="003D59"/>
                </a:solidFill>
              </a:defRPr>
            </a:lvl2pPr>
            <a:lvl3pPr>
              <a:defRPr sz="2000">
                <a:solidFill>
                  <a:srgbClr val="003D59"/>
                </a:solidFill>
              </a:defRPr>
            </a:lvl3pPr>
            <a:lvl4pPr>
              <a:defRPr sz="1800">
                <a:solidFill>
                  <a:srgbClr val="003D59"/>
                </a:solidFill>
              </a:defRPr>
            </a:lvl4pPr>
            <a:lvl5pPr>
              <a:defRPr sz="1800">
                <a:solidFill>
                  <a:srgbClr val="003D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6617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2 column with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061" y="1151411"/>
            <a:ext cx="5386509" cy="639800"/>
          </a:xfrm>
          <a:prstGeom prst="rect">
            <a:avLst/>
          </a:prstGeom>
        </p:spPr>
        <p:txBody>
          <a:bodyPr anchor="t">
            <a:normAutofit/>
          </a:bodyPr>
          <a:lstStyle>
            <a:lvl1pPr marL="0" indent="0">
              <a:spcBef>
                <a:spcPts val="429"/>
              </a:spcBef>
              <a:buNone/>
              <a:defRPr sz="2400" b="1">
                <a:solidFill>
                  <a:srgbClr val="003D59"/>
                </a:solidFill>
              </a:defRPr>
            </a:lvl1pPr>
            <a:lvl2pPr marL="466481" indent="0">
              <a:buNone/>
              <a:defRPr sz="2041" b="1"/>
            </a:lvl2pPr>
            <a:lvl3pPr marL="932962" indent="0">
              <a:buNone/>
              <a:defRPr sz="1837" b="1"/>
            </a:lvl3pPr>
            <a:lvl4pPr marL="1399443" indent="0">
              <a:buNone/>
              <a:defRPr sz="1632" b="1"/>
            </a:lvl4pPr>
            <a:lvl5pPr marL="1865925" indent="0">
              <a:buNone/>
              <a:defRPr sz="1632" b="1"/>
            </a:lvl5pPr>
            <a:lvl6pPr marL="2332406" indent="0">
              <a:buNone/>
              <a:defRPr sz="1632" b="1"/>
            </a:lvl6pPr>
            <a:lvl7pPr marL="2798887" indent="0">
              <a:buNone/>
              <a:defRPr sz="1632" b="1"/>
            </a:lvl7pPr>
            <a:lvl8pPr marL="3265368" indent="0">
              <a:buNone/>
              <a:defRPr sz="1632" b="1"/>
            </a:lvl8pPr>
            <a:lvl9pPr marL="3731849"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609061" y="1791214"/>
            <a:ext cx="5386509" cy="4334665"/>
          </a:xfrm>
          <a:prstGeom prst="rect">
            <a:avLst/>
          </a:prstGeom>
        </p:spPr>
        <p:txBody>
          <a:bodyPr/>
          <a:lstStyle>
            <a:lvl1pPr marL="0" indent="0">
              <a:spcBef>
                <a:spcPts val="429"/>
              </a:spcBef>
              <a:buNone/>
              <a:defRPr sz="1428">
                <a:solidFill>
                  <a:srgbClr val="003A53"/>
                </a:solidFill>
              </a:defRPr>
            </a:lvl1pPr>
            <a:lvl2pPr>
              <a:defRPr sz="2041"/>
            </a:lvl2pPr>
            <a:lvl3pPr>
              <a:defRPr sz="1837"/>
            </a:lvl3pPr>
            <a:lvl4pPr>
              <a:defRPr sz="1632"/>
            </a:lvl4pPr>
            <a:lvl5pPr>
              <a:defRPr sz="1632"/>
            </a:lvl5pPr>
            <a:lvl6pPr>
              <a:defRPr sz="1632"/>
            </a:lvl6pPr>
            <a:lvl7pPr>
              <a:defRPr sz="1632"/>
            </a:lvl7pPr>
            <a:lvl8pPr>
              <a:defRPr sz="1632"/>
            </a:lvl8pPr>
            <a:lvl9pPr>
              <a:defRPr sz="1632"/>
            </a:lvl9pPr>
          </a:lstStyle>
          <a:p>
            <a:pPr lvl="0"/>
            <a:endParaRPr lang="en-US" dirty="0"/>
          </a:p>
        </p:txBody>
      </p:sp>
      <p:sp>
        <p:nvSpPr>
          <p:cNvPr id="5" name="Text Placeholder 4"/>
          <p:cNvSpPr>
            <a:spLocks noGrp="1"/>
          </p:cNvSpPr>
          <p:nvPr>
            <p:ph type="body" sz="quarter" idx="3"/>
          </p:nvPr>
        </p:nvSpPr>
        <p:spPr>
          <a:xfrm>
            <a:off x="6194272" y="1151411"/>
            <a:ext cx="5388669" cy="639800"/>
          </a:xfrm>
          <a:prstGeom prst="rect">
            <a:avLst/>
          </a:prstGeom>
        </p:spPr>
        <p:txBody>
          <a:bodyPr anchor="t">
            <a:normAutofit/>
          </a:bodyPr>
          <a:lstStyle>
            <a:lvl1pPr marL="0" indent="0">
              <a:spcBef>
                <a:spcPts val="429"/>
              </a:spcBef>
              <a:buNone/>
              <a:defRPr sz="2400" b="1">
                <a:solidFill>
                  <a:srgbClr val="003D59"/>
                </a:solidFill>
              </a:defRPr>
            </a:lvl1pPr>
            <a:lvl2pPr marL="466481" indent="0">
              <a:buNone/>
              <a:defRPr sz="2041" b="1"/>
            </a:lvl2pPr>
            <a:lvl3pPr marL="932962" indent="0">
              <a:buNone/>
              <a:defRPr sz="1837" b="1"/>
            </a:lvl3pPr>
            <a:lvl4pPr marL="1399443" indent="0">
              <a:buNone/>
              <a:defRPr sz="1632" b="1"/>
            </a:lvl4pPr>
            <a:lvl5pPr marL="1865925" indent="0">
              <a:buNone/>
              <a:defRPr sz="1632" b="1"/>
            </a:lvl5pPr>
            <a:lvl6pPr marL="2332406" indent="0">
              <a:buNone/>
              <a:defRPr sz="1632" b="1"/>
            </a:lvl6pPr>
            <a:lvl7pPr marL="2798887" indent="0">
              <a:buNone/>
              <a:defRPr sz="1632" b="1"/>
            </a:lvl7pPr>
            <a:lvl8pPr marL="3265368" indent="0">
              <a:buNone/>
              <a:defRPr sz="1632" b="1"/>
            </a:lvl8pPr>
            <a:lvl9pPr marL="3731849"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194272" y="1791214"/>
            <a:ext cx="5388669" cy="4334665"/>
          </a:xfrm>
          <a:prstGeom prst="rect">
            <a:avLst/>
          </a:prstGeom>
        </p:spPr>
        <p:txBody>
          <a:bodyPr/>
          <a:lstStyle>
            <a:lvl1pPr marL="0" indent="0">
              <a:spcBef>
                <a:spcPts val="429"/>
              </a:spcBef>
              <a:buNone/>
              <a:defRPr sz="1428">
                <a:solidFill>
                  <a:srgbClr val="003A53"/>
                </a:solidFill>
              </a:defRPr>
            </a:lvl1pPr>
            <a:lvl2pPr>
              <a:defRPr sz="2041"/>
            </a:lvl2pPr>
            <a:lvl3pPr>
              <a:defRPr sz="1837"/>
            </a:lvl3pPr>
            <a:lvl4pPr>
              <a:defRPr sz="1632"/>
            </a:lvl4pPr>
            <a:lvl5pPr>
              <a:defRPr sz="1632"/>
            </a:lvl5pPr>
            <a:lvl6pPr>
              <a:defRPr sz="1632"/>
            </a:lvl6pPr>
            <a:lvl7pPr>
              <a:defRPr sz="1632"/>
            </a:lvl7pPr>
            <a:lvl8pPr>
              <a:defRPr sz="1632"/>
            </a:lvl8pPr>
            <a:lvl9pPr>
              <a:defRPr sz="1632"/>
            </a:lvl9pPr>
          </a:lstStyle>
          <a:p>
            <a:pPr lvl="0"/>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no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4" name="Content Placeholder 3"/>
          <p:cNvSpPr>
            <a:spLocks noGrp="1"/>
          </p:cNvSpPr>
          <p:nvPr>
            <p:ph sz="half" idx="2"/>
          </p:nvPr>
        </p:nvSpPr>
        <p:spPr>
          <a:xfrm>
            <a:off x="609061" y="1151414"/>
            <a:ext cx="5386509" cy="4974465"/>
          </a:xfrm>
          <a:prstGeom prst="rect">
            <a:avLst/>
          </a:prstGeom>
        </p:spPr>
        <p:txBody>
          <a:bodyPr/>
          <a:lstStyle>
            <a:lvl1pPr marL="0" indent="0">
              <a:spcBef>
                <a:spcPts val="429"/>
              </a:spcBef>
              <a:buNone/>
              <a:defRPr sz="1428">
                <a:solidFill>
                  <a:srgbClr val="003A53"/>
                </a:solidFill>
              </a:defRPr>
            </a:lvl1pPr>
            <a:lvl2pPr>
              <a:defRPr sz="2041"/>
            </a:lvl2pPr>
            <a:lvl3pPr>
              <a:defRPr sz="1837"/>
            </a:lvl3pPr>
            <a:lvl4pPr>
              <a:defRPr sz="1632"/>
            </a:lvl4pPr>
            <a:lvl5pPr>
              <a:defRPr sz="1632"/>
            </a:lvl5pPr>
            <a:lvl6pPr>
              <a:defRPr sz="1632"/>
            </a:lvl6pPr>
            <a:lvl7pPr>
              <a:defRPr sz="1632"/>
            </a:lvl7pPr>
            <a:lvl8pPr>
              <a:defRPr sz="1632"/>
            </a:lvl8pPr>
            <a:lvl9pPr>
              <a:defRPr sz="1632"/>
            </a:lvl9pPr>
          </a:lstStyle>
          <a:p>
            <a:pPr lvl="0"/>
            <a:endParaRPr lang="en-US" dirty="0"/>
          </a:p>
        </p:txBody>
      </p:sp>
      <p:sp>
        <p:nvSpPr>
          <p:cNvPr id="6" name="Content Placeholder 5"/>
          <p:cNvSpPr>
            <a:spLocks noGrp="1"/>
          </p:cNvSpPr>
          <p:nvPr>
            <p:ph sz="quarter" idx="4"/>
          </p:nvPr>
        </p:nvSpPr>
        <p:spPr>
          <a:xfrm>
            <a:off x="6194272" y="1151412"/>
            <a:ext cx="5388669" cy="4974464"/>
          </a:xfrm>
          <a:prstGeom prst="rect">
            <a:avLst/>
          </a:prstGeom>
        </p:spPr>
        <p:txBody>
          <a:bodyPr/>
          <a:lstStyle>
            <a:lvl1pPr marL="0" indent="0">
              <a:spcBef>
                <a:spcPts val="429"/>
              </a:spcBef>
              <a:buNone/>
              <a:defRPr sz="1428">
                <a:solidFill>
                  <a:srgbClr val="003A53"/>
                </a:solidFill>
              </a:defRPr>
            </a:lvl1pPr>
            <a:lvl2pPr>
              <a:defRPr sz="2041"/>
            </a:lvl2pPr>
            <a:lvl3pPr>
              <a:defRPr sz="1837"/>
            </a:lvl3pPr>
            <a:lvl4pPr>
              <a:defRPr sz="1632"/>
            </a:lvl4pPr>
            <a:lvl5pPr>
              <a:defRPr sz="1632"/>
            </a:lvl5pPr>
            <a:lvl6pPr>
              <a:defRPr sz="1632"/>
            </a:lvl6pPr>
            <a:lvl7pPr>
              <a:defRPr sz="1632"/>
            </a:lvl7pPr>
            <a:lvl8pPr>
              <a:defRPr sz="1632"/>
            </a:lvl8pPr>
            <a:lvl9pPr>
              <a:defRPr sz="1632"/>
            </a:lvl9pPr>
          </a:lstStyle>
          <a:p>
            <a:pPr lvl="0"/>
            <a:endParaRPr lang="en-US" dirty="0"/>
          </a:p>
        </p:txBody>
      </p:sp>
    </p:spTree>
    <p:extLst>
      <p:ext uri="{BB962C8B-B14F-4D97-AF65-F5344CB8AC3E}">
        <p14:creationId xmlns:p14="http://schemas.microsoft.com/office/powerpoint/2010/main" val="1884852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rgbClr val="4F758B"/>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02141" y="1371826"/>
            <a:ext cx="9893987" cy="3599073"/>
          </a:xfrm>
          <a:prstGeom prst="rect">
            <a:avLst/>
          </a:prstGeom>
        </p:spPr>
        <p:txBody>
          <a:bodyPr/>
          <a:lstStyle>
            <a:lvl1pPr>
              <a:buNone/>
              <a:defRPr sz="3600" b="1">
                <a:solidFill>
                  <a:srgbClr val="003D59"/>
                </a:solidFill>
              </a:defRPr>
            </a:lvl1pPr>
            <a:lvl2pPr>
              <a:defRPr sz="3200" b="1">
                <a:solidFill>
                  <a:srgbClr val="003D59"/>
                </a:solidFill>
              </a:defRPr>
            </a:lvl2pPr>
          </a:lstStyle>
          <a:p>
            <a:pPr lvl="0"/>
            <a:r>
              <a:rPr lang="en-US" dirty="0"/>
              <a:t>Click to edit Master text styles</a:t>
            </a:r>
          </a:p>
          <a:p>
            <a:pPr lvl="1"/>
            <a:r>
              <a:rPr lang="en-US" dirty="0"/>
              <a:t>Second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889000" y="0"/>
            <a:ext cx="10414000" cy="3473450"/>
          </a:xfrm>
          <a:prstGeom prst="rect">
            <a:avLst/>
          </a:prstGeom>
        </p:spPr>
        <p:txBody>
          <a:bodyPr anchor="b"/>
          <a:lstStyle/>
          <a:p>
            <a:pPr lvl="0">
              <a:defRPr sz="1800"/>
            </a:pPr>
            <a:r>
              <a:rPr sz="5600"/>
              <a:t>Title Text</a:t>
            </a:r>
          </a:p>
        </p:txBody>
      </p:sp>
      <p:sp>
        <p:nvSpPr>
          <p:cNvPr id="7" name="Shape 7"/>
          <p:cNvSpPr>
            <a:spLocks noGrp="1"/>
          </p:cNvSpPr>
          <p:nvPr>
            <p:ph type="body" idx="1"/>
          </p:nvPr>
        </p:nvSpPr>
        <p:spPr>
          <a:xfrm>
            <a:off x="889000" y="3536950"/>
            <a:ext cx="10414000" cy="2508250"/>
          </a:xfrm>
          <a:prstGeom prst="rect">
            <a:avLst/>
          </a:prstGeom>
        </p:spPr>
        <p:txBody>
          <a:bodyPr anchor="t"/>
          <a:lstStyle>
            <a:lvl1pPr marL="0" indent="0" algn="ctr">
              <a:spcBef>
                <a:spcPts val="0"/>
              </a:spcBef>
              <a:buSzTx/>
              <a:buNone/>
              <a:defRPr sz="2200"/>
            </a:lvl1pPr>
            <a:lvl2pPr marL="0" indent="0" algn="ctr">
              <a:spcBef>
                <a:spcPts val="0"/>
              </a:spcBef>
              <a:buSzTx/>
              <a:buNone/>
              <a:defRPr sz="2200"/>
            </a:lvl2pPr>
            <a:lvl3pPr marL="0" indent="0" algn="ctr">
              <a:spcBef>
                <a:spcPts val="0"/>
              </a:spcBef>
              <a:buSzTx/>
              <a:buNone/>
              <a:defRPr sz="2200"/>
            </a:lvl3pPr>
            <a:lvl4pPr marL="0" indent="0" algn="ctr">
              <a:spcBef>
                <a:spcPts val="0"/>
              </a:spcBef>
              <a:buSzTx/>
              <a:buNone/>
              <a:defRPr sz="2200"/>
            </a:lvl4pPr>
            <a:lvl5pPr marL="0" indent="0"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3677569186"/>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889000" y="0"/>
            <a:ext cx="10414000" cy="3473450"/>
          </a:xfrm>
          <a:prstGeom prst="rect">
            <a:avLst/>
          </a:prstGeom>
        </p:spPr>
        <p:txBody>
          <a:bodyPr anchor="b"/>
          <a:lstStyle/>
          <a:p>
            <a:pPr lvl="0">
              <a:defRPr sz="1800"/>
            </a:pPr>
            <a:r>
              <a:rPr sz="5600"/>
              <a:t>Title Text</a:t>
            </a:r>
          </a:p>
        </p:txBody>
      </p:sp>
      <p:sp>
        <p:nvSpPr>
          <p:cNvPr id="7" name="Shape 7"/>
          <p:cNvSpPr>
            <a:spLocks noGrp="1"/>
          </p:cNvSpPr>
          <p:nvPr>
            <p:ph type="body" idx="1"/>
          </p:nvPr>
        </p:nvSpPr>
        <p:spPr>
          <a:xfrm>
            <a:off x="889000" y="3536950"/>
            <a:ext cx="10414000" cy="2508250"/>
          </a:xfrm>
          <a:prstGeom prst="rect">
            <a:avLst/>
          </a:prstGeom>
        </p:spPr>
        <p:txBody>
          <a:bodyPr anchor="t"/>
          <a:lstStyle>
            <a:lvl1pPr marL="0" indent="0" algn="ctr">
              <a:spcBef>
                <a:spcPts val="0"/>
              </a:spcBef>
              <a:buSzTx/>
              <a:buNone/>
              <a:defRPr sz="2200"/>
            </a:lvl1pPr>
            <a:lvl2pPr marL="0" indent="0" algn="ctr">
              <a:spcBef>
                <a:spcPts val="0"/>
              </a:spcBef>
              <a:buSzTx/>
              <a:buNone/>
              <a:defRPr sz="2200"/>
            </a:lvl2pPr>
            <a:lvl3pPr marL="0" indent="0" algn="ctr">
              <a:spcBef>
                <a:spcPts val="0"/>
              </a:spcBef>
              <a:buSzTx/>
              <a:buNone/>
              <a:defRPr sz="2200"/>
            </a:lvl3pPr>
            <a:lvl4pPr marL="0" indent="0" algn="ctr">
              <a:spcBef>
                <a:spcPts val="0"/>
              </a:spcBef>
              <a:buSzTx/>
              <a:buNone/>
              <a:defRPr sz="2200"/>
            </a:lvl4pPr>
            <a:lvl5pPr marL="0" indent="0"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1565927125"/>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3.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F758B"/>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0" r:id="rId1"/>
    <p:sldLayoutId id="2147483683" r:id="rId2"/>
  </p:sldLayoutIdLst>
  <p:hf sldNum="0" hdr="0" ftr="0" dt="0"/>
  <p:txStyles>
    <p:titleStyle>
      <a:lvl1pPr algn="ctr" defTabSz="932962" rtl="0" eaLnBrk="1" latinLnBrk="0" hangingPunct="1">
        <a:spcBef>
          <a:spcPct val="0"/>
        </a:spcBef>
        <a:buNone/>
        <a:defRPr sz="4489" kern="1200">
          <a:solidFill>
            <a:schemeClr val="tx1"/>
          </a:solidFill>
          <a:latin typeface="+mj-lt"/>
          <a:ea typeface="+mj-ea"/>
          <a:cs typeface="+mj-cs"/>
        </a:defRPr>
      </a:lvl1pPr>
    </p:titleStyle>
    <p:bodyStyle>
      <a:lvl1pPr marL="349861" indent="-349861" algn="l" defTabSz="932962" rtl="0" eaLnBrk="1" latinLnBrk="0" hangingPunct="1">
        <a:spcBef>
          <a:spcPct val="20000"/>
        </a:spcBef>
        <a:buFont typeface="Arial" pitchFamily="34" charset="0"/>
        <a:buChar char="•"/>
        <a:defRPr sz="3265" kern="1200">
          <a:solidFill>
            <a:schemeClr val="tx1"/>
          </a:solidFill>
          <a:latin typeface="+mn-lt"/>
          <a:ea typeface="+mn-ea"/>
          <a:cs typeface="+mn-cs"/>
        </a:defRPr>
      </a:lvl1pPr>
      <a:lvl2pPr marL="758032" indent="-291551" algn="l" defTabSz="932962" rtl="0" eaLnBrk="1" latinLnBrk="0" hangingPunct="1">
        <a:spcBef>
          <a:spcPct val="20000"/>
        </a:spcBef>
        <a:buFont typeface="Arial" pitchFamily="34" charset="0"/>
        <a:buChar char="–"/>
        <a:defRPr sz="2857" kern="1200">
          <a:solidFill>
            <a:schemeClr val="tx1"/>
          </a:solidFill>
          <a:latin typeface="+mn-lt"/>
          <a:ea typeface="+mn-ea"/>
          <a:cs typeface="+mn-cs"/>
        </a:defRPr>
      </a:lvl2pPr>
      <a:lvl3pPr marL="1166203" indent="-233241" algn="l" defTabSz="932962" rtl="0" eaLnBrk="1" latinLnBrk="0" hangingPunct="1">
        <a:spcBef>
          <a:spcPct val="20000"/>
        </a:spcBef>
        <a:buFont typeface="Arial" pitchFamily="34" charset="0"/>
        <a:buChar char="•"/>
        <a:defRPr sz="2449" kern="1200">
          <a:solidFill>
            <a:schemeClr val="tx1"/>
          </a:solidFill>
          <a:latin typeface="+mn-lt"/>
          <a:ea typeface="+mn-ea"/>
          <a:cs typeface="+mn-cs"/>
        </a:defRPr>
      </a:lvl3pPr>
      <a:lvl4pPr marL="1632684"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4pPr>
      <a:lvl5pPr marL="2099165"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5pPr>
      <a:lvl6pPr marL="2565646"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6pPr>
      <a:lvl7pPr marL="3032128"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7pPr>
      <a:lvl8pPr marL="3498609"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8pPr>
      <a:lvl9pPr marL="3965090"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9pPr>
    </p:bodyStyle>
    <p:otherStyle>
      <a:defPPr>
        <a:defRPr lang="en-US"/>
      </a:defPPr>
      <a:lvl1pPr marL="0" algn="l" defTabSz="932962" rtl="0" eaLnBrk="1" latinLnBrk="0" hangingPunct="1">
        <a:defRPr sz="1837" kern="1200">
          <a:solidFill>
            <a:schemeClr val="tx1"/>
          </a:solidFill>
          <a:latin typeface="+mn-lt"/>
          <a:ea typeface="+mn-ea"/>
          <a:cs typeface="+mn-cs"/>
        </a:defRPr>
      </a:lvl1pPr>
      <a:lvl2pPr marL="466481" algn="l" defTabSz="932962" rtl="0" eaLnBrk="1" latinLnBrk="0" hangingPunct="1">
        <a:defRPr sz="1837" kern="1200">
          <a:solidFill>
            <a:schemeClr val="tx1"/>
          </a:solidFill>
          <a:latin typeface="+mn-lt"/>
          <a:ea typeface="+mn-ea"/>
          <a:cs typeface="+mn-cs"/>
        </a:defRPr>
      </a:lvl2pPr>
      <a:lvl3pPr marL="932962" algn="l" defTabSz="932962" rtl="0" eaLnBrk="1" latinLnBrk="0" hangingPunct="1">
        <a:defRPr sz="1837" kern="1200">
          <a:solidFill>
            <a:schemeClr val="tx1"/>
          </a:solidFill>
          <a:latin typeface="+mn-lt"/>
          <a:ea typeface="+mn-ea"/>
          <a:cs typeface="+mn-cs"/>
        </a:defRPr>
      </a:lvl3pPr>
      <a:lvl4pPr marL="1399443" algn="l" defTabSz="932962" rtl="0" eaLnBrk="1" latinLnBrk="0" hangingPunct="1">
        <a:defRPr sz="1837" kern="1200">
          <a:solidFill>
            <a:schemeClr val="tx1"/>
          </a:solidFill>
          <a:latin typeface="+mn-lt"/>
          <a:ea typeface="+mn-ea"/>
          <a:cs typeface="+mn-cs"/>
        </a:defRPr>
      </a:lvl4pPr>
      <a:lvl5pPr marL="1865925" algn="l" defTabSz="932962" rtl="0" eaLnBrk="1" latinLnBrk="0" hangingPunct="1">
        <a:defRPr sz="1837" kern="1200">
          <a:solidFill>
            <a:schemeClr val="tx1"/>
          </a:solidFill>
          <a:latin typeface="+mn-lt"/>
          <a:ea typeface="+mn-ea"/>
          <a:cs typeface="+mn-cs"/>
        </a:defRPr>
      </a:lvl5pPr>
      <a:lvl6pPr marL="2332406" algn="l" defTabSz="932962" rtl="0" eaLnBrk="1" latinLnBrk="0" hangingPunct="1">
        <a:defRPr sz="1837" kern="1200">
          <a:solidFill>
            <a:schemeClr val="tx1"/>
          </a:solidFill>
          <a:latin typeface="+mn-lt"/>
          <a:ea typeface="+mn-ea"/>
          <a:cs typeface="+mn-cs"/>
        </a:defRPr>
      </a:lvl6pPr>
      <a:lvl7pPr marL="2798887" algn="l" defTabSz="932962" rtl="0" eaLnBrk="1" latinLnBrk="0" hangingPunct="1">
        <a:defRPr sz="1837" kern="1200">
          <a:solidFill>
            <a:schemeClr val="tx1"/>
          </a:solidFill>
          <a:latin typeface="+mn-lt"/>
          <a:ea typeface="+mn-ea"/>
          <a:cs typeface="+mn-cs"/>
        </a:defRPr>
      </a:lvl7pPr>
      <a:lvl8pPr marL="3265368" algn="l" defTabSz="932962" rtl="0" eaLnBrk="1" latinLnBrk="0" hangingPunct="1">
        <a:defRPr sz="1837" kern="1200">
          <a:solidFill>
            <a:schemeClr val="tx1"/>
          </a:solidFill>
          <a:latin typeface="+mn-lt"/>
          <a:ea typeface="+mn-ea"/>
          <a:cs typeface="+mn-cs"/>
        </a:defRPr>
      </a:lvl8pPr>
      <a:lvl9pPr marL="3731849" algn="l" defTabSz="932962" rtl="0" eaLnBrk="1" latinLnBrk="0" hangingPunct="1">
        <a:defRPr sz="183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5970" y="49354"/>
            <a:ext cx="10820589" cy="699873"/>
          </a:xfrm>
          <a:prstGeom prst="rect">
            <a:avLst/>
          </a:prstGeom>
        </p:spPr>
        <p:txBody>
          <a:bodyPr vert="horz" lIns="91440" tIns="45720" rIns="91440" bIns="45720" rtlCol="0" anchor="ctr">
            <a:noAutofit/>
          </a:bodyPr>
          <a:lstStyle/>
          <a:p>
            <a:r>
              <a:rPr lang="en-US" dirty="0"/>
              <a:t>Click to edit Master title style</a:t>
            </a:r>
          </a:p>
        </p:txBody>
      </p:sp>
      <p:sp>
        <p:nvSpPr>
          <p:cNvPr id="7" name="Shape 8"/>
          <p:cNvSpPr/>
          <p:nvPr userDrawn="1"/>
        </p:nvSpPr>
        <p:spPr>
          <a:xfrm>
            <a:off x="315970" y="6475196"/>
            <a:ext cx="11876032" cy="382805"/>
          </a:xfrm>
          <a:prstGeom prst="rect">
            <a:avLst/>
          </a:prstGeom>
          <a:noFill/>
          <a:ln>
            <a:noFill/>
          </a:ln>
        </p:spPr>
        <p:txBody>
          <a:bodyPr lIns="93282" tIns="46628" rIns="93282" bIns="46628" anchor="ctr" anchorCtr="0">
            <a:noAutofit/>
          </a:bodyPr>
          <a:lstStyle/>
          <a:p>
            <a:pPr algn="l"/>
            <a:r>
              <a:rPr lang="en-GB" sz="1400" b="0" i="0" u="none" strike="noStrike" cap="none" dirty="0">
                <a:solidFill>
                  <a:srgbClr val="003D59"/>
                </a:solidFill>
                <a:latin typeface="Arial"/>
                <a:ea typeface="Arial"/>
                <a:cs typeface="Arial"/>
                <a:sym typeface="Arial"/>
              </a:rPr>
              <a:t>Data Science Campus   |   </a:t>
            </a:r>
            <a:r>
              <a:rPr lang="en-GB" sz="1400" b="0" i="0" u="sng" strike="noStrike" cap="none" dirty="0">
                <a:solidFill>
                  <a:srgbClr val="003D59"/>
                </a:solidFill>
                <a:latin typeface="Arial"/>
                <a:ea typeface="Arial"/>
                <a:cs typeface="Arial"/>
                <a:sym typeface="Arial"/>
              </a:rPr>
              <a:t>datasciencecampus.ons.gov.uk</a:t>
            </a:r>
            <a:r>
              <a:rPr lang="en-GB" sz="1400" b="0" i="0" u="none" strike="noStrike" cap="none" dirty="0">
                <a:solidFill>
                  <a:srgbClr val="003D59"/>
                </a:solidFill>
                <a:latin typeface="Arial"/>
                <a:ea typeface="Arial"/>
                <a:cs typeface="Arial"/>
                <a:sym typeface="Arial"/>
              </a:rPr>
              <a:t>   |   </a:t>
            </a:r>
            <a:r>
              <a:rPr lang="en-GB" sz="1400" b="0" i="0" u="sng" strike="noStrike" cap="none" dirty="0">
                <a:solidFill>
                  <a:srgbClr val="003D59"/>
                </a:solidFill>
                <a:latin typeface="Arial"/>
                <a:ea typeface="Arial"/>
                <a:cs typeface="Arial"/>
                <a:sym typeface="Arial"/>
              </a:rPr>
              <a:t>datasciencecampus@ons.gov.uk</a:t>
            </a:r>
            <a:r>
              <a:rPr lang="en-GB" sz="1400" b="0" i="0" u="none" strike="noStrike" cap="none" dirty="0">
                <a:solidFill>
                  <a:srgbClr val="003D59"/>
                </a:solidFill>
                <a:latin typeface="Arial"/>
                <a:ea typeface="Arial"/>
                <a:cs typeface="Arial"/>
                <a:sym typeface="Arial"/>
              </a:rPr>
              <a:t>   |   </a:t>
            </a:r>
            <a:r>
              <a:rPr lang="en-GB" sz="1400" b="0" i="0" u="sng" strike="noStrike" cap="none" dirty="0">
                <a:solidFill>
                  <a:srgbClr val="003D59"/>
                </a:solidFill>
                <a:latin typeface="Arial"/>
                <a:ea typeface="Arial"/>
                <a:cs typeface="Arial"/>
                <a:sym typeface="Arial"/>
              </a:rPr>
              <a:t>@DataSciCampus</a:t>
            </a:r>
            <a:endParaRPr lang="en-GB" sz="1400" b="0" i="0" u="none" strike="noStrike" cap="none" dirty="0">
              <a:solidFill>
                <a:srgbClr val="003D59"/>
              </a:solidFill>
              <a:latin typeface="Arial"/>
              <a:ea typeface="Arial"/>
              <a:cs typeface="Arial"/>
              <a:sym typeface="Arial"/>
            </a:endParaRPr>
          </a:p>
        </p:txBody>
      </p:sp>
      <p:pic>
        <p:nvPicPr>
          <p:cNvPr id="8" name="DSC_LOGO_RGB_FULL_COLOUR_72_DPI copy.png"/>
          <p:cNvPicPr>
            <a:picLocks noChangeAspect="1"/>
          </p:cNvPicPr>
          <p:nvPr userDrawn="1"/>
        </p:nvPicPr>
        <p:blipFill>
          <a:blip r:embed="rId8" cstate="print">
            <a:extLst/>
          </a:blip>
          <a:stretch>
            <a:fillRect/>
          </a:stretch>
        </p:blipFill>
        <p:spPr>
          <a:xfrm>
            <a:off x="11352584" y="53631"/>
            <a:ext cx="742857" cy="736508"/>
          </a:xfrm>
          <a:prstGeom prst="rect">
            <a:avLst/>
          </a:prstGeom>
          <a:ln w="12700" cap="flat">
            <a:noFill/>
            <a:miter lim="400000"/>
          </a:ln>
          <a:effectLst/>
        </p:spPr>
      </p:pic>
    </p:spTree>
  </p:cSld>
  <p:clrMap bg1="lt1" tx1="dk1" bg2="lt2" tx2="dk2" accent1="accent1" accent2="accent2" accent3="accent3" accent4="accent4" accent5="accent5" accent6="accent6" hlink="hlink" folHlink="folHlink"/>
  <p:sldLayoutIdLst>
    <p:sldLayoutId id="2147483674" r:id="rId1"/>
    <p:sldLayoutId id="2147483689" r:id="rId2"/>
    <p:sldLayoutId id="2147483672" r:id="rId3"/>
    <p:sldLayoutId id="2147483684" r:id="rId4"/>
    <p:sldLayoutId id="2147483681" r:id="rId5"/>
    <p:sldLayoutId id="2147483703" r:id="rId6"/>
  </p:sldLayoutIdLst>
  <p:hf sldNum="0" hdr="0" ftr="0" dt="0"/>
  <p:txStyles>
    <p:titleStyle>
      <a:lvl1pPr algn="l" defTabSz="932962" rtl="0" eaLnBrk="1" latinLnBrk="0" hangingPunct="1">
        <a:spcBef>
          <a:spcPct val="0"/>
        </a:spcBef>
        <a:buNone/>
        <a:defRPr sz="2800" kern="1200">
          <a:solidFill>
            <a:srgbClr val="003D59"/>
          </a:solidFill>
          <a:latin typeface="Arial" pitchFamily="34" charset="0"/>
          <a:ea typeface="+mj-ea"/>
          <a:cs typeface="Arial" pitchFamily="34" charset="0"/>
        </a:defRPr>
      </a:lvl1pPr>
    </p:titleStyle>
    <p:bodyStyle>
      <a:lvl1pPr marL="349861" indent="-349861" algn="l" defTabSz="932962" rtl="0" eaLnBrk="1" latinLnBrk="0" hangingPunct="1">
        <a:spcBef>
          <a:spcPct val="20000"/>
        </a:spcBef>
        <a:buFont typeface="Arial" pitchFamily="34" charset="0"/>
        <a:buChar char="•"/>
        <a:defRPr sz="3265" kern="1200">
          <a:solidFill>
            <a:schemeClr val="tx1"/>
          </a:solidFill>
          <a:latin typeface="+mn-lt"/>
          <a:ea typeface="+mn-ea"/>
          <a:cs typeface="+mn-cs"/>
        </a:defRPr>
      </a:lvl1pPr>
      <a:lvl2pPr marL="758032" indent="-291551" algn="l" defTabSz="932962" rtl="0" eaLnBrk="1" latinLnBrk="0" hangingPunct="1">
        <a:spcBef>
          <a:spcPct val="20000"/>
        </a:spcBef>
        <a:buFont typeface="Arial" pitchFamily="34" charset="0"/>
        <a:buChar char="–"/>
        <a:defRPr sz="2857" kern="1200">
          <a:solidFill>
            <a:schemeClr val="tx1"/>
          </a:solidFill>
          <a:latin typeface="+mn-lt"/>
          <a:ea typeface="+mn-ea"/>
          <a:cs typeface="+mn-cs"/>
        </a:defRPr>
      </a:lvl2pPr>
      <a:lvl3pPr marL="1166203" indent="-233241" algn="l" defTabSz="932962" rtl="0" eaLnBrk="1" latinLnBrk="0" hangingPunct="1">
        <a:spcBef>
          <a:spcPct val="20000"/>
        </a:spcBef>
        <a:buFont typeface="Arial" pitchFamily="34" charset="0"/>
        <a:buChar char="•"/>
        <a:defRPr sz="2449" kern="1200">
          <a:solidFill>
            <a:schemeClr val="tx1"/>
          </a:solidFill>
          <a:latin typeface="+mn-lt"/>
          <a:ea typeface="+mn-ea"/>
          <a:cs typeface="+mn-cs"/>
        </a:defRPr>
      </a:lvl3pPr>
      <a:lvl4pPr marL="1632684"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4pPr>
      <a:lvl5pPr marL="2099165"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5pPr>
      <a:lvl6pPr marL="2565646"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6pPr>
      <a:lvl7pPr marL="3032128"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7pPr>
      <a:lvl8pPr marL="3498609"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8pPr>
      <a:lvl9pPr marL="3965090" indent="-233241" algn="l" defTabSz="932962" rtl="0" eaLnBrk="1" latinLnBrk="0" hangingPunct="1">
        <a:spcBef>
          <a:spcPct val="20000"/>
        </a:spcBef>
        <a:buFont typeface="Arial" pitchFamily="34" charset="0"/>
        <a:buChar char="•"/>
        <a:defRPr sz="2041" kern="1200">
          <a:solidFill>
            <a:schemeClr val="tx1"/>
          </a:solidFill>
          <a:latin typeface="+mn-lt"/>
          <a:ea typeface="+mn-ea"/>
          <a:cs typeface="+mn-cs"/>
        </a:defRPr>
      </a:lvl9pPr>
    </p:bodyStyle>
    <p:otherStyle>
      <a:defPPr>
        <a:defRPr lang="en-US"/>
      </a:defPPr>
      <a:lvl1pPr marL="0" algn="l" defTabSz="932962" rtl="0" eaLnBrk="1" latinLnBrk="0" hangingPunct="1">
        <a:defRPr sz="1837" kern="1200">
          <a:solidFill>
            <a:schemeClr val="tx1"/>
          </a:solidFill>
          <a:latin typeface="+mn-lt"/>
          <a:ea typeface="+mn-ea"/>
          <a:cs typeface="+mn-cs"/>
        </a:defRPr>
      </a:lvl1pPr>
      <a:lvl2pPr marL="466481" algn="l" defTabSz="932962" rtl="0" eaLnBrk="1" latinLnBrk="0" hangingPunct="1">
        <a:defRPr sz="1837" kern="1200">
          <a:solidFill>
            <a:schemeClr val="tx1"/>
          </a:solidFill>
          <a:latin typeface="+mn-lt"/>
          <a:ea typeface="+mn-ea"/>
          <a:cs typeface="+mn-cs"/>
        </a:defRPr>
      </a:lvl2pPr>
      <a:lvl3pPr marL="932962" algn="l" defTabSz="932962" rtl="0" eaLnBrk="1" latinLnBrk="0" hangingPunct="1">
        <a:defRPr sz="1837" kern="1200">
          <a:solidFill>
            <a:schemeClr val="tx1"/>
          </a:solidFill>
          <a:latin typeface="+mn-lt"/>
          <a:ea typeface="+mn-ea"/>
          <a:cs typeface="+mn-cs"/>
        </a:defRPr>
      </a:lvl3pPr>
      <a:lvl4pPr marL="1399443" algn="l" defTabSz="932962" rtl="0" eaLnBrk="1" latinLnBrk="0" hangingPunct="1">
        <a:defRPr sz="1837" kern="1200">
          <a:solidFill>
            <a:schemeClr val="tx1"/>
          </a:solidFill>
          <a:latin typeface="+mn-lt"/>
          <a:ea typeface="+mn-ea"/>
          <a:cs typeface="+mn-cs"/>
        </a:defRPr>
      </a:lvl4pPr>
      <a:lvl5pPr marL="1865925" algn="l" defTabSz="932962" rtl="0" eaLnBrk="1" latinLnBrk="0" hangingPunct="1">
        <a:defRPr sz="1837" kern="1200">
          <a:solidFill>
            <a:schemeClr val="tx1"/>
          </a:solidFill>
          <a:latin typeface="+mn-lt"/>
          <a:ea typeface="+mn-ea"/>
          <a:cs typeface="+mn-cs"/>
        </a:defRPr>
      </a:lvl5pPr>
      <a:lvl6pPr marL="2332406" algn="l" defTabSz="932962" rtl="0" eaLnBrk="1" latinLnBrk="0" hangingPunct="1">
        <a:defRPr sz="1837" kern="1200">
          <a:solidFill>
            <a:schemeClr val="tx1"/>
          </a:solidFill>
          <a:latin typeface="+mn-lt"/>
          <a:ea typeface="+mn-ea"/>
          <a:cs typeface="+mn-cs"/>
        </a:defRPr>
      </a:lvl6pPr>
      <a:lvl7pPr marL="2798887" algn="l" defTabSz="932962" rtl="0" eaLnBrk="1" latinLnBrk="0" hangingPunct="1">
        <a:defRPr sz="1837" kern="1200">
          <a:solidFill>
            <a:schemeClr val="tx1"/>
          </a:solidFill>
          <a:latin typeface="+mn-lt"/>
          <a:ea typeface="+mn-ea"/>
          <a:cs typeface="+mn-cs"/>
        </a:defRPr>
      </a:lvl7pPr>
      <a:lvl8pPr marL="3265368" algn="l" defTabSz="932962" rtl="0" eaLnBrk="1" latinLnBrk="0" hangingPunct="1">
        <a:defRPr sz="1837" kern="1200">
          <a:solidFill>
            <a:schemeClr val="tx1"/>
          </a:solidFill>
          <a:latin typeface="+mn-lt"/>
          <a:ea typeface="+mn-ea"/>
          <a:cs typeface="+mn-cs"/>
        </a:defRPr>
      </a:lvl8pPr>
      <a:lvl9pPr marL="3731849" algn="l" defTabSz="932962" rtl="0" eaLnBrk="1" latinLnBrk="0" hangingPunct="1">
        <a:defRPr sz="183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44550" y="47625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lvl="0">
              <a:defRPr sz="1800"/>
            </a:pPr>
            <a:r>
              <a:rPr sz="5600"/>
              <a:t>Title Text</a:t>
            </a:r>
          </a:p>
        </p:txBody>
      </p:sp>
      <p:sp>
        <p:nvSpPr>
          <p:cNvPr id="3" name="Shape 3"/>
          <p:cNvSpPr>
            <a:spLocks noGrp="1"/>
          </p:cNvSpPr>
          <p:nvPr>
            <p:ph type="body" idx="1"/>
          </p:nvPr>
        </p:nvSpPr>
        <p:spPr>
          <a:xfrm>
            <a:off x="844550" y="1619250"/>
            <a:ext cx="10502900" cy="46037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lvl="0">
              <a:defRPr sz="1800"/>
            </a:pPr>
            <a:r>
              <a:rPr sz="2600"/>
              <a:t>Body Level One</a:t>
            </a:r>
          </a:p>
          <a:p>
            <a:pPr lvl="1">
              <a:defRPr sz="1800"/>
            </a:pPr>
            <a:r>
              <a:rPr sz="2600"/>
              <a:t>Body Level Two</a:t>
            </a:r>
          </a:p>
          <a:p>
            <a:pPr lvl="2">
              <a:defRPr sz="1800"/>
            </a:pPr>
            <a:r>
              <a:rPr sz="2600"/>
              <a:t>Body Level Three</a:t>
            </a:r>
          </a:p>
          <a:p>
            <a:pPr lvl="3">
              <a:defRPr sz="1800"/>
            </a:pPr>
            <a:r>
              <a:rPr sz="2600"/>
              <a:t>Body Level Four</a:t>
            </a:r>
          </a:p>
          <a:p>
            <a:pPr lvl="4">
              <a:defRPr sz="1800"/>
            </a:pPr>
            <a:r>
              <a:rPr sz="2600"/>
              <a:t>Body Level Five</a:t>
            </a:r>
          </a:p>
        </p:txBody>
      </p:sp>
      <p:sp>
        <p:nvSpPr>
          <p:cNvPr id="4" name="Shape 4"/>
          <p:cNvSpPr>
            <a:spLocks noGrp="1"/>
          </p:cNvSpPr>
          <p:nvPr>
            <p:ph type="sldNum" sz="quarter" idx="2"/>
          </p:nvPr>
        </p:nvSpPr>
        <p:spPr>
          <a:xfrm>
            <a:off x="5979516" y="6540500"/>
            <a:ext cx="296556" cy="287258"/>
          </a:xfrm>
          <a:prstGeom prst="rect">
            <a:avLst/>
          </a:prstGeom>
          <a:ln w="12700">
            <a:miter lim="400000"/>
          </a:ln>
        </p:spPr>
        <p:txBody>
          <a:bodyPr wrap="none" lIns="50800" tIns="50800" rIns="50800" bIns="50800">
            <a:spAutoFit/>
          </a:bodyPr>
          <a:lstStyle>
            <a:lvl1pPr>
              <a:defRPr sz="1200">
                <a:latin typeface="Helvetica Light"/>
                <a:ea typeface="Helvetica Light"/>
                <a:cs typeface="Helvetica Light"/>
                <a:sym typeface="Helvetica Light"/>
              </a:defRPr>
            </a:lvl1pPr>
          </a:lstStyle>
          <a:p>
            <a:pPr lvl="0"/>
            <a:fld id="{86CB4B4D-7CA3-9044-876B-883B54F8677D}" type="slidenum">
              <a:rPr/>
              <a:pPr lvl="0"/>
              <a:t>‹#›</a:t>
            </a:fld>
            <a:endParaRPr/>
          </a:p>
        </p:txBody>
      </p:sp>
    </p:spTree>
    <p:extLst>
      <p:ext uri="{BB962C8B-B14F-4D97-AF65-F5344CB8AC3E}">
        <p14:creationId xmlns:p14="http://schemas.microsoft.com/office/powerpoint/2010/main" val="2781526451"/>
      </p:ext>
    </p:extLst>
  </p:cSld>
  <p:clrMap bg1="lt1" tx1="dk1" bg2="lt2" tx2="dk2" accent1="accent1" accent2="accent2" accent3="accent3" accent4="accent4" accent5="accent5" accent6="accent6" hlink="hlink" folHlink="folHlink"/>
  <p:sldLayoutIdLst>
    <p:sldLayoutId id="2147483692"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ransition spd="med"/>
  <p:txStyles>
    <p:titleStyle>
      <a:lvl1pPr algn="ctr" defTabSz="412750">
        <a:defRPr sz="5600">
          <a:latin typeface="Helvetica Light"/>
          <a:ea typeface="Helvetica Light"/>
          <a:cs typeface="Helvetica Light"/>
          <a:sym typeface="Helvetica Light"/>
        </a:defRPr>
      </a:lvl1pPr>
      <a:lvl2pPr algn="ctr" defTabSz="412750">
        <a:defRPr sz="5600">
          <a:latin typeface="Helvetica Light"/>
          <a:ea typeface="Helvetica Light"/>
          <a:cs typeface="Helvetica Light"/>
          <a:sym typeface="Helvetica Light"/>
        </a:defRPr>
      </a:lvl2pPr>
      <a:lvl3pPr algn="ctr" defTabSz="412750">
        <a:defRPr sz="5600">
          <a:latin typeface="Helvetica Light"/>
          <a:ea typeface="Helvetica Light"/>
          <a:cs typeface="Helvetica Light"/>
          <a:sym typeface="Helvetica Light"/>
        </a:defRPr>
      </a:lvl3pPr>
      <a:lvl4pPr algn="ctr" defTabSz="412750">
        <a:defRPr sz="5600">
          <a:latin typeface="Helvetica Light"/>
          <a:ea typeface="Helvetica Light"/>
          <a:cs typeface="Helvetica Light"/>
          <a:sym typeface="Helvetica Light"/>
        </a:defRPr>
      </a:lvl4pPr>
      <a:lvl5pPr algn="ctr" defTabSz="412750">
        <a:defRPr sz="5600">
          <a:latin typeface="Helvetica Light"/>
          <a:ea typeface="Helvetica Light"/>
          <a:cs typeface="Helvetica Light"/>
          <a:sym typeface="Helvetica Light"/>
        </a:defRPr>
      </a:lvl5pPr>
      <a:lvl6pPr algn="ctr" defTabSz="412750">
        <a:defRPr sz="5600">
          <a:latin typeface="Helvetica Light"/>
          <a:ea typeface="Helvetica Light"/>
          <a:cs typeface="Helvetica Light"/>
          <a:sym typeface="Helvetica Light"/>
        </a:defRPr>
      </a:lvl6pPr>
      <a:lvl7pPr algn="ctr" defTabSz="412750">
        <a:defRPr sz="5600">
          <a:latin typeface="Helvetica Light"/>
          <a:ea typeface="Helvetica Light"/>
          <a:cs typeface="Helvetica Light"/>
          <a:sym typeface="Helvetica Light"/>
        </a:defRPr>
      </a:lvl7pPr>
      <a:lvl8pPr algn="ctr" defTabSz="412750">
        <a:defRPr sz="5600">
          <a:latin typeface="Helvetica Light"/>
          <a:ea typeface="Helvetica Light"/>
          <a:cs typeface="Helvetica Light"/>
          <a:sym typeface="Helvetica Light"/>
        </a:defRPr>
      </a:lvl8pPr>
      <a:lvl9pPr algn="ctr" defTabSz="412750">
        <a:defRPr sz="5600">
          <a:latin typeface="Helvetica Light"/>
          <a:ea typeface="Helvetica Light"/>
          <a:cs typeface="Helvetica Light"/>
          <a:sym typeface="Helvetica Light"/>
        </a:defRPr>
      </a:lvl9pPr>
    </p:titleStyle>
    <p:bodyStyle>
      <a:lvl1pPr marL="317500" indent="-317500" defTabSz="412750">
        <a:spcBef>
          <a:spcPts val="2950"/>
        </a:spcBef>
        <a:buSzPct val="75000"/>
        <a:buChar char="•"/>
        <a:defRPr sz="2600">
          <a:latin typeface="Helvetica Light"/>
          <a:ea typeface="Helvetica Light"/>
          <a:cs typeface="Helvetica Light"/>
          <a:sym typeface="Helvetica Light"/>
        </a:defRPr>
      </a:lvl1pPr>
      <a:lvl2pPr marL="635000" indent="-317500" defTabSz="412750">
        <a:spcBef>
          <a:spcPts val="2950"/>
        </a:spcBef>
        <a:buSzPct val="75000"/>
        <a:buChar char="•"/>
        <a:defRPr sz="2600">
          <a:latin typeface="Helvetica Light"/>
          <a:ea typeface="Helvetica Light"/>
          <a:cs typeface="Helvetica Light"/>
          <a:sym typeface="Helvetica Light"/>
        </a:defRPr>
      </a:lvl2pPr>
      <a:lvl3pPr marL="952500" indent="-317500" defTabSz="412750">
        <a:spcBef>
          <a:spcPts val="2950"/>
        </a:spcBef>
        <a:buSzPct val="75000"/>
        <a:buChar char="•"/>
        <a:defRPr sz="2600">
          <a:latin typeface="Helvetica Light"/>
          <a:ea typeface="Helvetica Light"/>
          <a:cs typeface="Helvetica Light"/>
          <a:sym typeface="Helvetica Light"/>
        </a:defRPr>
      </a:lvl3pPr>
      <a:lvl4pPr marL="1270000" indent="-317500" defTabSz="412750">
        <a:spcBef>
          <a:spcPts val="2950"/>
        </a:spcBef>
        <a:buSzPct val="75000"/>
        <a:buChar char="•"/>
        <a:defRPr sz="2600">
          <a:latin typeface="Helvetica Light"/>
          <a:ea typeface="Helvetica Light"/>
          <a:cs typeface="Helvetica Light"/>
          <a:sym typeface="Helvetica Light"/>
        </a:defRPr>
      </a:lvl4pPr>
      <a:lvl5pPr marL="1587500" indent="-317500" defTabSz="412750">
        <a:spcBef>
          <a:spcPts val="2950"/>
        </a:spcBef>
        <a:buSzPct val="75000"/>
        <a:buChar char="•"/>
        <a:defRPr sz="2600">
          <a:latin typeface="Helvetica Light"/>
          <a:ea typeface="Helvetica Light"/>
          <a:cs typeface="Helvetica Light"/>
          <a:sym typeface="Helvetica Light"/>
        </a:defRPr>
      </a:lvl5pPr>
      <a:lvl6pPr marL="1905000" indent="-317500" defTabSz="412750">
        <a:spcBef>
          <a:spcPts val="2950"/>
        </a:spcBef>
        <a:buSzPct val="75000"/>
        <a:buChar char="•"/>
        <a:defRPr sz="2600">
          <a:latin typeface="Helvetica Light"/>
          <a:ea typeface="Helvetica Light"/>
          <a:cs typeface="Helvetica Light"/>
          <a:sym typeface="Helvetica Light"/>
        </a:defRPr>
      </a:lvl6pPr>
      <a:lvl7pPr marL="2222500" indent="-317500" defTabSz="412750">
        <a:spcBef>
          <a:spcPts val="2950"/>
        </a:spcBef>
        <a:buSzPct val="75000"/>
        <a:buChar char="•"/>
        <a:defRPr sz="2600">
          <a:latin typeface="Helvetica Light"/>
          <a:ea typeface="Helvetica Light"/>
          <a:cs typeface="Helvetica Light"/>
          <a:sym typeface="Helvetica Light"/>
        </a:defRPr>
      </a:lvl7pPr>
      <a:lvl8pPr marL="2540000" indent="-317500" defTabSz="412750">
        <a:spcBef>
          <a:spcPts val="2950"/>
        </a:spcBef>
        <a:buSzPct val="75000"/>
        <a:buChar char="•"/>
        <a:defRPr sz="2600">
          <a:latin typeface="Helvetica Light"/>
          <a:ea typeface="Helvetica Light"/>
          <a:cs typeface="Helvetica Light"/>
          <a:sym typeface="Helvetica Light"/>
        </a:defRPr>
      </a:lvl8pPr>
      <a:lvl9pPr marL="2857500" indent="-317500" defTabSz="412750">
        <a:spcBef>
          <a:spcPts val="2950"/>
        </a:spcBef>
        <a:buSzPct val="75000"/>
        <a:buChar char="•"/>
        <a:defRPr sz="2600">
          <a:latin typeface="Helvetica Light"/>
          <a:ea typeface="Helvetica Light"/>
          <a:cs typeface="Helvetica Light"/>
          <a:sym typeface="Helvetica Light"/>
        </a:defRPr>
      </a:lvl9pPr>
    </p:bodyStyle>
    <p:otherStyle>
      <a:lvl1pPr algn="ctr" defTabSz="412750">
        <a:defRPr sz="1200">
          <a:solidFill>
            <a:schemeClr val="tx1"/>
          </a:solidFill>
          <a:latin typeface="+mn-lt"/>
          <a:ea typeface="+mn-ea"/>
          <a:cs typeface="+mn-cs"/>
          <a:sym typeface="Helvetica Light"/>
        </a:defRPr>
      </a:lvl1pPr>
      <a:lvl2pPr algn="ctr" defTabSz="412750">
        <a:defRPr sz="1200">
          <a:solidFill>
            <a:schemeClr val="tx1"/>
          </a:solidFill>
          <a:latin typeface="+mn-lt"/>
          <a:ea typeface="+mn-ea"/>
          <a:cs typeface="+mn-cs"/>
          <a:sym typeface="Helvetica Light"/>
        </a:defRPr>
      </a:lvl2pPr>
      <a:lvl3pPr algn="ctr" defTabSz="412750">
        <a:defRPr sz="1200">
          <a:solidFill>
            <a:schemeClr val="tx1"/>
          </a:solidFill>
          <a:latin typeface="+mn-lt"/>
          <a:ea typeface="+mn-ea"/>
          <a:cs typeface="+mn-cs"/>
          <a:sym typeface="Helvetica Light"/>
        </a:defRPr>
      </a:lvl3pPr>
      <a:lvl4pPr algn="ctr" defTabSz="412750">
        <a:defRPr sz="1200">
          <a:solidFill>
            <a:schemeClr val="tx1"/>
          </a:solidFill>
          <a:latin typeface="+mn-lt"/>
          <a:ea typeface="+mn-ea"/>
          <a:cs typeface="+mn-cs"/>
          <a:sym typeface="Helvetica Light"/>
        </a:defRPr>
      </a:lvl4pPr>
      <a:lvl5pPr algn="ctr" defTabSz="412750">
        <a:defRPr sz="1200">
          <a:solidFill>
            <a:schemeClr val="tx1"/>
          </a:solidFill>
          <a:latin typeface="+mn-lt"/>
          <a:ea typeface="+mn-ea"/>
          <a:cs typeface="+mn-cs"/>
          <a:sym typeface="Helvetica Light"/>
        </a:defRPr>
      </a:lvl5pPr>
      <a:lvl6pPr algn="ctr" defTabSz="412750">
        <a:defRPr sz="1200">
          <a:solidFill>
            <a:schemeClr val="tx1"/>
          </a:solidFill>
          <a:latin typeface="+mn-lt"/>
          <a:ea typeface="+mn-ea"/>
          <a:cs typeface="+mn-cs"/>
          <a:sym typeface="Helvetica Light"/>
        </a:defRPr>
      </a:lvl6pPr>
      <a:lvl7pPr algn="ctr" defTabSz="412750">
        <a:defRPr sz="1200">
          <a:solidFill>
            <a:schemeClr val="tx1"/>
          </a:solidFill>
          <a:latin typeface="+mn-lt"/>
          <a:ea typeface="+mn-ea"/>
          <a:cs typeface="+mn-cs"/>
          <a:sym typeface="Helvetica Light"/>
        </a:defRPr>
      </a:lvl7pPr>
      <a:lvl8pPr algn="ctr" defTabSz="412750">
        <a:defRPr sz="1200">
          <a:solidFill>
            <a:schemeClr val="tx1"/>
          </a:solidFill>
          <a:latin typeface="+mn-lt"/>
          <a:ea typeface="+mn-ea"/>
          <a:cs typeface="+mn-cs"/>
          <a:sym typeface="Helvetica Light"/>
        </a:defRPr>
      </a:lvl8pPr>
      <a:lvl9pPr algn="ctr" defTabSz="412750">
        <a:defRPr sz="1200">
          <a:solidFill>
            <a:schemeClr val="tx1"/>
          </a:solidFill>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44550" y="476250"/>
            <a:ext cx="10502900" cy="1143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844550" y="1619250"/>
            <a:ext cx="10502900" cy="46037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79516" y="6540500"/>
            <a:ext cx="296556" cy="287258"/>
          </a:xfrm>
          <a:prstGeom prst="rect">
            <a:avLst/>
          </a:prstGeom>
          <a:ln w="12700">
            <a:miter lim="400000"/>
          </a:ln>
        </p:spPr>
        <p:txBody>
          <a:bodyPr wrap="none" lIns="50800" tIns="50800" rIns="50800" bIns="50800">
            <a:spAutoFit/>
          </a:bodyPr>
          <a:lstStyle>
            <a:lvl1pPr>
              <a:defRPr sz="1200">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29613989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9" r:id="rId4"/>
    <p:sldLayoutId id="2147483710" r:id="rId5"/>
    <p:sldLayoutId id="2147483711" r:id="rId6"/>
    <p:sldLayoutId id="2147483712" r:id="rId7"/>
    <p:sldLayoutId id="2147483713" r:id="rId8"/>
    <p:sldLayoutId id="2147483714" r:id="rId9"/>
    <p:sldLayoutId id="2147483715" r:id="rId10"/>
    <p:sldLayoutId id="2147483719" r:id="rId11"/>
  </p:sldLayoutIdLst>
  <p:transition spd="med"/>
  <p:txStyles>
    <p:titleStyle>
      <a:lvl1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41275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317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1pPr>
      <a:lvl2pPr marL="635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2pPr>
      <a:lvl3pPr marL="952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3pPr>
      <a:lvl4pPr marL="1270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4pPr>
      <a:lvl5pPr marL="1587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5pPr>
      <a:lvl6pPr marL="1905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6pPr>
      <a:lvl7pPr marL="2222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7pPr>
      <a:lvl8pPr marL="25400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8pPr>
      <a:lvl9pPr marL="2857500" marR="0" indent="-317500" algn="l" defTabSz="412750"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0" algn="ctr" defTabSz="41275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1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6.jpeg"/><Relationship Id="rId4" Type="http://schemas.openxmlformats.org/officeDocument/2006/relationships/hyperlink" Target="http://www.prooffreader.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2.jpg"/>
          <p:cNvPicPr/>
          <p:nvPr/>
        </p:nvPicPr>
        <p:blipFill>
          <a:blip r:embed="rId3" cstate="email">
            <a:extLst>
              <a:ext uri="{28A0092B-C50C-407E-A947-70E740481C1C}">
                <a14:useLocalDpi xmlns:a14="http://schemas.microsoft.com/office/drawing/2010/main"/>
              </a:ext>
            </a:extLst>
          </a:blip>
          <a:srcRect/>
          <a:stretch>
            <a:fillRect/>
          </a:stretch>
        </p:blipFill>
        <p:spPr>
          <a:xfrm>
            <a:off x="4223792" y="0"/>
            <a:ext cx="7968208" cy="6858000"/>
          </a:xfrm>
          <a:prstGeom prst="rect">
            <a:avLst/>
          </a:prstGeom>
          <a:ln w="12700" cap="flat">
            <a:noFill/>
            <a:miter lim="400000"/>
          </a:ln>
          <a:effectLst/>
        </p:spPr>
      </p:pic>
      <p:grpSp>
        <p:nvGrpSpPr>
          <p:cNvPr id="51" name="Group 51"/>
          <p:cNvGrpSpPr/>
          <p:nvPr/>
        </p:nvGrpSpPr>
        <p:grpSpPr>
          <a:xfrm>
            <a:off x="-12701" y="-47779"/>
            <a:ext cx="5442797" cy="6953556"/>
            <a:chOff x="0" y="-1"/>
            <a:chExt cx="10885593" cy="13907110"/>
          </a:xfrm>
        </p:grpSpPr>
        <p:sp>
          <p:nvSpPr>
            <p:cNvPr id="49" name="Shape 49"/>
            <p:cNvSpPr/>
            <p:nvPr/>
          </p:nvSpPr>
          <p:spPr>
            <a:xfrm rot="5400000">
              <a:off x="2741757" y="5763274"/>
              <a:ext cx="13907112" cy="23805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algn="ctr" defTabSz="412750">
                <a:defRPr sz="3200">
                  <a:latin typeface="Helvetica Light"/>
                  <a:ea typeface="Helvetica Light"/>
                  <a:cs typeface="Helvetica Light"/>
                  <a:sym typeface="Helvetica Light"/>
                </a:defRPr>
              </a:pPr>
              <a:endParaRPr sz="1600">
                <a:solidFill>
                  <a:sysClr val="windowText" lastClr="000000"/>
                </a:solidFill>
                <a:latin typeface="Helvetica Light"/>
                <a:sym typeface="Helvetica Light"/>
              </a:endParaRPr>
            </a:p>
          </p:txBody>
        </p:sp>
        <p:sp>
          <p:nvSpPr>
            <p:cNvPr id="50" name="Shape 50"/>
            <p:cNvSpPr/>
            <p:nvPr/>
          </p:nvSpPr>
          <p:spPr>
            <a:xfrm>
              <a:off x="-1" y="95551"/>
              <a:ext cx="8559309" cy="13716006"/>
            </a:xfrm>
            <a:prstGeom prst="rect">
              <a:avLst/>
            </a:prstGeom>
            <a:solidFill>
              <a:srgbClr val="FFFFFF"/>
            </a:solidFill>
            <a:ln w="12700" cap="flat">
              <a:noFill/>
              <a:miter lim="400000"/>
            </a:ln>
            <a:effectLst/>
          </p:spPr>
          <p:txBody>
            <a:bodyPr wrap="square" lIns="0" tIns="0" rIns="0" bIns="0" numCol="1" anchor="ctr">
              <a:noAutofit/>
            </a:bodyPr>
            <a:lstStyle/>
            <a:p>
              <a:pPr algn="ctr" defTabSz="412750">
                <a:defRPr sz="3200">
                  <a:solidFill>
                    <a:srgbClr val="FFFFFF"/>
                  </a:solidFill>
                  <a:latin typeface="Helvetica Light"/>
                  <a:ea typeface="Helvetica Light"/>
                  <a:cs typeface="Helvetica Light"/>
                  <a:sym typeface="Helvetica Light"/>
                </a:defRPr>
              </a:pPr>
              <a:endParaRPr sz="1600">
                <a:solidFill>
                  <a:srgbClr val="FFFFFF"/>
                </a:solidFill>
                <a:latin typeface="Helvetica Light"/>
                <a:sym typeface="Helvetica Light"/>
              </a:endParaRPr>
            </a:p>
          </p:txBody>
        </p:sp>
      </p:grpSp>
      <p:pic>
        <p:nvPicPr>
          <p:cNvPr id="53" name="image3.png" descr="DSC_LOGO_CMYK_FULL_COLOUR.tif"/>
          <p:cNvPicPr/>
          <p:nvPr/>
        </p:nvPicPr>
        <p:blipFill>
          <a:blip r:embed="rId4" cstate="email">
            <a:extLst>
              <a:ext uri="{28A0092B-C50C-407E-A947-70E740481C1C}">
                <a14:useLocalDpi xmlns:a14="http://schemas.microsoft.com/office/drawing/2010/main"/>
              </a:ext>
            </a:extLst>
          </a:blip>
          <a:stretch>
            <a:fillRect/>
          </a:stretch>
        </p:blipFill>
        <p:spPr>
          <a:xfrm>
            <a:off x="299356" y="889047"/>
            <a:ext cx="3600401" cy="991782"/>
          </a:xfrm>
          <a:prstGeom prst="rect">
            <a:avLst/>
          </a:prstGeom>
          <a:ln w="12700">
            <a:miter lim="400000"/>
          </a:ln>
        </p:spPr>
      </p:pic>
      <p:grpSp>
        <p:nvGrpSpPr>
          <p:cNvPr id="3" name="Group 2">
            <a:extLst>
              <a:ext uri="{FF2B5EF4-FFF2-40B4-BE49-F238E27FC236}">
                <a16:creationId xmlns:a16="http://schemas.microsoft.com/office/drawing/2014/main" id="{DD4D82C3-7AF9-4719-B2B9-A8184EC9CDD4}"/>
              </a:ext>
            </a:extLst>
          </p:cNvPr>
          <p:cNvGrpSpPr/>
          <p:nvPr/>
        </p:nvGrpSpPr>
        <p:grpSpPr>
          <a:xfrm>
            <a:off x="-24680" y="6505947"/>
            <a:ext cx="12216679" cy="349788"/>
            <a:chOff x="-24680" y="6505947"/>
            <a:chExt cx="12216679" cy="349788"/>
          </a:xfrm>
        </p:grpSpPr>
        <p:grpSp>
          <p:nvGrpSpPr>
            <p:cNvPr id="16" name="Group 237">
              <a:extLst>
                <a:ext uri="{FF2B5EF4-FFF2-40B4-BE49-F238E27FC236}">
                  <a16:creationId xmlns:a16="http://schemas.microsoft.com/office/drawing/2014/main" id="{7409C72C-D81C-404C-AB0F-B73E2D899723}"/>
                </a:ext>
              </a:extLst>
            </p:cNvPr>
            <p:cNvGrpSpPr/>
            <p:nvPr/>
          </p:nvGrpSpPr>
          <p:grpSpPr>
            <a:xfrm>
              <a:off x="-24680" y="6505947"/>
              <a:ext cx="12216679" cy="349788"/>
              <a:chOff x="0" y="25770"/>
              <a:chExt cx="13021079" cy="372423"/>
            </a:xfrm>
          </p:grpSpPr>
          <p:sp>
            <p:nvSpPr>
              <p:cNvPr id="17" name="Shape 233">
                <a:extLst>
                  <a:ext uri="{FF2B5EF4-FFF2-40B4-BE49-F238E27FC236}">
                    <a16:creationId xmlns:a16="http://schemas.microsoft.com/office/drawing/2014/main" id="{AD8BF569-058A-47AF-AB4E-CD669D992069}"/>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18" name="Shape 234">
                <a:extLst>
                  <a:ext uri="{FF2B5EF4-FFF2-40B4-BE49-F238E27FC236}">
                    <a16:creationId xmlns:a16="http://schemas.microsoft.com/office/drawing/2014/main" id="{DE729F2C-D26F-46EA-B4DB-C726AD7693FB}"/>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2" name="Rectangle 1">
              <a:extLst>
                <a:ext uri="{FF2B5EF4-FFF2-40B4-BE49-F238E27FC236}">
                  <a16:creationId xmlns:a16="http://schemas.microsoft.com/office/drawing/2014/main" id="{19B4C77B-AF02-4787-AAF8-ACB0FA12BBA8}"/>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1</a:t>
              </a:r>
            </a:p>
          </p:txBody>
        </p:sp>
      </p:grpSp>
      <p:sp>
        <p:nvSpPr>
          <p:cNvPr id="13" name="Shape 52">
            <a:extLst>
              <a:ext uri="{FF2B5EF4-FFF2-40B4-BE49-F238E27FC236}">
                <a16:creationId xmlns:a16="http://schemas.microsoft.com/office/drawing/2014/main" id="{F0A3A1CC-8324-422B-950B-8452AE605701}"/>
              </a:ext>
            </a:extLst>
          </p:cNvPr>
          <p:cNvSpPr/>
          <p:nvPr/>
        </p:nvSpPr>
        <p:spPr>
          <a:xfrm>
            <a:off x="303087" y="2296702"/>
            <a:ext cx="4896545" cy="2631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292100">
              <a:defRPr sz="1800"/>
            </a:pPr>
            <a:r>
              <a:rPr lang="en-GB" sz="2700" b="1" dirty="0">
                <a:solidFill>
                  <a:srgbClr val="0365C0"/>
                </a:solidFill>
                <a:latin typeface="Arial" panose="020B0604020202020204" pitchFamily="34" charset="0"/>
                <a:cs typeface="Arial" panose="020B0604020202020204" pitchFamily="34" charset="0"/>
                <a:sym typeface="Helvetica"/>
              </a:rPr>
              <a:t>Art of the Possible</a:t>
            </a:r>
          </a:p>
          <a:p>
            <a:pPr defTabSz="292100">
              <a:defRPr sz="1800"/>
            </a:pPr>
            <a:endParaRPr lang="en-GB" sz="1000" b="1" dirty="0">
              <a:solidFill>
                <a:srgbClr val="0365C0"/>
              </a:solidFill>
              <a:latin typeface="Arial" panose="020B0604020202020204" pitchFamily="34" charset="0"/>
              <a:cs typeface="Arial" panose="020B0604020202020204" pitchFamily="34" charset="0"/>
              <a:sym typeface="Helvetica"/>
            </a:endParaRPr>
          </a:p>
          <a:p>
            <a:pPr defTabSz="292100">
              <a:defRPr sz="1800"/>
            </a:pPr>
            <a:r>
              <a:rPr lang="en-GB" sz="1600" b="1" dirty="0">
                <a:solidFill>
                  <a:srgbClr val="0365C0"/>
                </a:solidFill>
                <a:latin typeface="Arial" panose="020B0604020202020204" pitchFamily="34" charset="0"/>
                <a:cs typeface="Arial" panose="020B0604020202020204" pitchFamily="34" charset="0"/>
                <a:sym typeface="Helvetica"/>
              </a:rPr>
              <a:t>18</a:t>
            </a:r>
            <a:r>
              <a:rPr lang="en-GB" sz="1600" b="1" baseline="30000" dirty="0">
                <a:solidFill>
                  <a:srgbClr val="0365C0"/>
                </a:solidFill>
                <a:latin typeface="Arial" panose="020B0604020202020204" pitchFamily="34" charset="0"/>
                <a:cs typeface="Arial" panose="020B0604020202020204" pitchFamily="34" charset="0"/>
                <a:sym typeface="Helvetica"/>
              </a:rPr>
              <a:t>th</a:t>
            </a:r>
            <a:r>
              <a:rPr lang="en-GB" sz="1600" b="1" dirty="0">
                <a:solidFill>
                  <a:srgbClr val="0365C0"/>
                </a:solidFill>
                <a:latin typeface="Arial" panose="020B0604020202020204" pitchFamily="34" charset="0"/>
                <a:cs typeface="Arial" panose="020B0604020202020204" pitchFamily="34" charset="0"/>
                <a:sym typeface="Helvetica"/>
              </a:rPr>
              <a:t> October, 2018</a:t>
            </a:r>
          </a:p>
          <a:p>
            <a:pPr defTabSz="292100">
              <a:defRPr sz="1800"/>
            </a:pPr>
            <a:endParaRPr lang="en-GB" sz="1600" b="1" dirty="0">
              <a:solidFill>
                <a:srgbClr val="0365C0"/>
              </a:solidFill>
              <a:latin typeface="Arial" panose="020B0604020202020204" pitchFamily="34" charset="0"/>
              <a:cs typeface="Arial" panose="020B0604020202020204" pitchFamily="34" charset="0"/>
              <a:sym typeface="Helvetica"/>
            </a:endParaRPr>
          </a:p>
          <a:p>
            <a:pPr defTabSz="292100">
              <a:defRPr sz="1800"/>
            </a:pPr>
            <a:endParaRPr lang="en-GB" sz="2400" b="1" dirty="0">
              <a:solidFill>
                <a:srgbClr val="0365C0"/>
              </a:solidFill>
              <a:latin typeface="Arial" panose="020B0604020202020204" pitchFamily="34" charset="0"/>
              <a:cs typeface="Arial" panose="020B0604020202020204" pitchFamily="34" charset="0"/>
              <a:sym typeface="Helvetica"/>
            </a:endParaRPr>
          </a:p>
          <a:p>
            <a:pPr defTabSz="292100">
              <a:defRPr sz="1800"/>
            </a:pPr>
            <a:r>
              <a:rPr lang="en-GB" sz="2400" b="1" dirty="0">
                <a:solidFill>
                  <a:srgbClr val="0365C0"/>
                </a:solidFill>
                <a:latin typeface="Arial" panose="020B0604020202020204" pitchFamily="34" charset="0"/>
                <a:cs typeface="Arial" panose="020B0604020202020204" pitchFamily="34" charset="0"/>
                <a:sym typeface="Helvetica"/>
              </a:rPr>
              <a:t>Robert Breton</a:t>
            </a:r>
          </a:p>
          <a:p>
            <a:pPr defTabSz="292100">
              <a:defRPr sz="1800"/>
            </a:pPr>
            <a:r>
              <a:rPr lang="en-GB" sz="1800" b="1" dirty="0">
                <a:solidFill>
                  <a:srgbClr val="0365C0"/>
                </a:solidFill>
                <a:latin typeface="Arial" panose="020B0604020202020204" pitchFamily="34" charset="0"/>
                <a:cs typeface="Arial" panose="020B0604020202020204" pitchFamily="34" charset="0"/>
                <a:sym typeface="Helvetica"/>
              </a:rPr>
              <a:t>Academic Manager</a:t>
            </a:r>
          </a:p>
          <a:p>
            <a:pPr defTabSz="292100">
              <a:defRPr sz="1800"/>
            </a:pPr>
            <a:r>
              <a:rPr lang="en-GB" sz="1800" b="1" dirty="0">
                <a:solidFill>
                  <a:srgbClr val="0365C0"/>
                </a:solidFill>
                <a:latin typeface="Arial" panose="020B0604020202020204" pitchFamily="34" charset="0"/>
                <a:cs typeface="Arial" panose="020B0604020202020204" pitchFamily="34" charset="0"/>
                <a:sym typeface="Helvetica"/>
              </a:rPr>
              <a:t>Data Science Campus</a:t>
            </a:r>
          </a:p>
          <a:p>
            <a:pPr defTabSz="292100">
              <a:defRPr sz="1800"/>
            </a:pPr>
            <a:endParaRPr lang="en-GB" sz="1800" b="1" dirty="0">
              <a:solidFill>
                <a:srgbClr val="0365C0"/>
              </a:solidFill>
              <a:latin typeface="Arial" panose="020B0604020202020204" pitchFamily="34" charset="0"/>
              <a:cs typeface="Arial" panose="020B0604020202020204" pitchFamily="34" charset="0"/>
              <a:sym typeface="Helvetica"/>
            </a:endParaRPr>
          </a:p>
        </p:txBody>
      </p:sp>
    </p:spTree>
    <p:extLst>
      <p:ext uri="{BB962C8B-B14F-4D97-AF65-F5344CB8AC3E}">
        <p14:creationId xmlns:p14="http://schemas.microsoft.com/office/powerpoint/2010/main" val="138014265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png" descr="https://cdn-images-1.medium.com/max/1200/1*r12Ve16SLX7vuU2UbC_Akg.png">
            <a:extLst>
              <a:ext uri="{FF2B5EF4-FFF2-40B4-BE49-F238E27FC236}">
                <a16:creationId xmlns:a16="http://schemas.microsoft.com/office/drawing/2014/main" id="{08BFB328-2A1E-43F3-B13D-C30C7EB68BFF}"/>
              </a:ext>
            </a:extLst>
          </p:cNvPr>
          <p:cNvPicPr/>
          <p:nvPr/>
        </p:nvPicPr>
        <p:blipFill>
          <a:blip r:embed="rId3" cstate="print">
            <a:extLst/>
          </a:blip>
          <a:srcRect t="7216" r="3417" b="1545"/>
          <a:stretch>
            <a:fillRect/>
          </a:stretch>
        </p:blipFill>
        <p:spPr>
          <a:xfrm>
            <a:off x="13880" y="116632"/>
            <a:ext cx="9610512" cy="6385578"/>
          </a:xfrm>
          <a:prstGeom prst="rect">
            <a:avLst/>
          </a:prstGeom>
          <a:ln w="12700">
            <a:miter lim="400000"/>
          </a:ln>
        </p:spPr>
      </p:pic>
      <p:grpSp>
        <p:nvGrpSpPr>
          <p:cNvPr id="3" name="Group 2">
            <a:extLst>
              <a:ext uri="{FF2B5EF4-FFF2-40B4-BE49-F238E27FC236}">
                <a16:creationId xmlns:a16="http://schemas.microsoft.com/office/drawing/2014/main" id="{A62859D5-F72D-49A2-92E3-F60BF4397A97}"/>
              </a:ext>
            </a:extLst>
          </p:cNvPr>
          <p:cNvGrpSpPr/>
          <p:nvPr/>
        </p:nvGrpSpPr>
        <p:grpSpPr>
          <a:xfrm>
            <a:off x="-32793" y="6502210"/>
            <a:ext cx="12216679" cy="349788"/>
            <a:chOff x="-24680" y="6505947"/>
            <a:chExt cx="12216679" cy="349788"/>
          </a:xfrm>
        </p:grpSpPr>
        <p:grpSp>
          <p:nvGrpSpPr>
            <p:cNvPr id="4" name="Group 237">
              <a:extLst>
                <a:ext uri="{FF2B5EF4-FFF2-40B4-BE49-F238E27FC236}">
                  <a16:creationId xmlns:a16="http://schemas.microsoft.com/office/drawing/2014/main" id="{6CD2D269-F42B-41F3-AF02-6B71D2B81DE2}"/>
                </a:ext>
              </a:extLst>
            </p:cNvPr>
            <p:cNvGrpSpPr/>
            <p:nvPr/>
          </p:nvGrpSpPr>
          <p:grpSpPr>
            <a:xfrm>
              <a:off x="-24680" y="6505947"/>
              <a:ext cx="12216679" cy="349788"/>
              <a:chOff x="0" y="25770"/>
              <a:chExt cx="13021079" cy="372423"/>
            </a:xfrm>
          </p:grpSpPr>
          <p:sp>
            <p:nvSpPr>
              <p:cNvPr id="6" name="Shape 233">
                <a:extLst>
                  <a:ext uri="{FF2B5EF4-FFF2-40B4-BE49-F238E27FC236}">
                    <a16:creationId xmlns:a16="http://schemas.microsoft.com/office/drawing/2014/main" id="{33962EE1-CD3F-48E4-8CD4-C833A30DF753}"/>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7" name="Shape 234">
                <a:extLst>
                  <a:ext uri="{FF2B5EF4-FFF2-40B4-BE49-F238E27FC236}">
                    <a16:creationId xmlns:a16="http://schemas.microsoft.com/office/drawing/2014/main" id="{CBAC7DF2-8D32-47C6-BB89-DFBB463468C5}"/>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5" name="Rectangle 4">
              <a:extLst>
                <a:ext uri="{FF2B5EF4-FFF2-40B4-BE49-F238E27FC236}">
                  <a16:creationId xmlns:a16="http://schemas.microsoft.com/office/drawing/2014/main" id="{5E95FFD1-A722-4ECC-A540-109C81EDC8A3}"/>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10</a:t>
              </a:r>
            </a:p>
          </p:txBody>
        </p:sp>
      </p:grpSp>
      <p:pic>
        <p:nvPicPr>
          <p:cNvPr id="8" name="image13.png" descr="http://media.gizmodo.co.uk/wp-content/uploads/2017/02/tfl-poster.png">
            <a:extLst>
              <a:ext uri="{FF2B5EF4-FFF2-40B4-BE49-F238E27FC236}">
                <a16:creationId xmlns:a16="http://schemas.microsoft.com/office/drawing/2014/main" id="{9D86E7B1-9E09-4B14-8B61-8A0772530FEB}"/>
              </a:ext>
            </a:extLst>
          </p:cNvPr>
          <p:cNvPicPr/>
          <p:nvPr/>
        </p:nvPicPr>
        <p:blipFill>
          <a:blip r:embed="rId4" cstate="print">
            <a:extLst/>
          </a:blip>
          <a:stretch>
            <a:fillRect/>
          </a:stretch>
        </p:blipFill>
        <p:spPr>
          <a:xfrm>
            <a:off x="8760296" y="692696"/>
            <a:ext cx="3293749" cy="5103949"/>
          </a:xfrm>
          <a:prstGeom prst="rect">
            <a:avLst/>
          </a:prstGeom>
          <a:ln>
            <a:solidFill>
              <a:srgbClr val="013260"/>
            </a:solidFill>
          </a:ln>
        </p:spPr>
      </p:pic>
      <p:pic>
        <p:nvPicPr>
          <p:cNvPr id="9" name="Picture 8" descr="https://s3-eu-west-1.amazonaws.com/files.datapress.com/london/img/publisher/2018-05-25T16%3A57%3A41.14/tfl.png">
            <a:extLst>
              <a:ext uri="{FF2B5EF4-FFF2-40B4-BE49-F238E27FC236}">
                <a16:creationId xmlns:a16="http://schemas.microsoft.com/office/drawing/2014/main" id="{3E04503D-E58A-42B7-A6CD-CEA8C72A4E4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36725" y="0"/>
            <a:ext cx="1417320" cy="487680"/>
          </a:xfrm>
          <a:prstGeom prst="rect">
            <a:avLst/>
          </a:prstGeom>
          <a:noFill/>
          <a:ln>
            <a:noFill/>
          </a:ln>
        </p:spPr>
      </p:pic>
    </p:spTree>
    <p:extLst>
      <p:ext uri="{BB962C8B-B14F-4D97-AF65-F5344CB8AC3E}">
        <p14:creationId xmlns:p14="http://schemas.microsoft.com/office/powerpoint/2010/main" val="41815296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png" descr="https://cdn-images-1.medium.com/max/1200/1*r12Ve16SLX7vuU2UbC_Akg.png">
            <a:extLst>
              <a:ext uri="{FF2B5EF4-FFF2-40B4-BE49-F238E27FC236}">
                <a16:creationId xmlns:a16="http://schemas.microsoft.com/office/drawing/2014/main" id="{08BFB328-2A1E-43F3-B13D-C30C7EB68BFF}"/>
              </a:ext>
            </a:extLst>
          </p:cNvPr>
          <p:cNvPicPr/>
          <p:nvPr/>
        </p:nvPicPr>
        <p:blipFill>
          <a:blip r:embed="rId3" cstate="print">
            <a:extLst/>
          </a:blip>
          <a:srcRect t="7216" r="3417" b="1545"/>
          <a:stretch>
            <a:fillRect/>
          </a:stretch>
        </p:blipFill>
        <p:spPr>
          <a:xfrm>
            <a:off x="13880" y="116632"/>
            <a:ext cx="9610512" cy="6385578"/>
          </a:xfrm>
          <a:prstGeom prst="rect">
            <a:avLst/>
          </a:prstGeom>
          <a:ln w="12700">
            <a:miter lim="400000"/>
          </a:ln>
        </p:spPr>
      </p:pic>
      <p:grpSp>
        <p:nvGrpSpPr>
          <p:cNvPr id="3" name="Group 2">
            <a:extLst>
              <a:ext uri="{FF2B5EF4-FFF2-40B4-BE49-F238E27FC236}">
                <a16:creationId xmlns:a16="http://schemas.microsoft.com/office/drawing/2014/main" id="{A62859D5-F72D-49A2-92E3-F60BF4397A97}"/>
              </a:ext>
            </a:extLst>
          </p:cNvPr>
          <p:cNvGrpSpPr/>
          <p:nvPr/>
        </p:nvGrpSpPr>
        <p:grpSpPr>
          <a:xfrm>
            <a:off x="-32793" y="6502210"/>
            <a:ext cx="12216679" cy="349788"/>
            <a:chOff x="-24680" y="6505947"/>
            <a:chExt cx="12216679" cy="349788"/>
          </a:xfrm>
        </p:grpSpPr>
        <p:grpSp>
          <p:nvGrpSpPr>
            <p:cNvPr id="4" name="Group 237">
              <a:extLst>
                <a:ext uri="{FF2B5EF4-FFF2-40B4-BE49-F238E27FC236}">
                  <a16:creationId xmlns:a16="http://schemas.microsoft.com/office/drawing/2014/main" id="{6CD2D269-F42B-41F3-AF02-6B71D2B81DE2}"/>
                </a:ext>
              </a:extLst>
            </p:cNvPr>
            <p:cNvGrpSpPr/>
            <p:nvPr/>
          </p:nvGrpSpPr>
          <p:grpSpPr>
            <a:xfrm>
              <a:off x="-24680" y="6505947"/>
              <a:ext cx="12216679" cy="349788"/>
              <a:chOff x="0" y="25770"/>
              <a:chExt cx="13021079" cy="372423"/>
            </a:xfrm>
          </p:grpSpPr>
          <p:sp>
            <p:nvSpPr>
              <p:cNvPr id="6" name="Shape 233">
                <a:extLst>
                  <a:ext uri="{FF2B5EF4-FFF2-40B4-BE49-F238E27FC236}">
                    <a16:creationId xmlns:a16="http://schemas.microsoft.com/office/drawing/2014/main" id="{33962EE1-CD3F-48E4-8CD4-C833A30DF753}"/>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7" name="Shape 234">
                <a:extLst>
                  <a:ext uri="{FF2B5EF4-FFF2-40B4-BE49-F238E27FC236}">
                    <a16:creationId xmlns:a16="http://schemas.microsoft.com/office/drawing/2014/main" id="{CBAC7DF2-8D32-47C6-BB89-DFBB463468C5}"/>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5" name="Rectangle 4">
              <a:extLst>
                <a:ext uri="{FF2B5EF4-FFF2-40B4-BE49-F238E27FC236}">
                  <a16:creationId xmlns:a16="http://schemas.microsoft.com/office/drawing/2014/main" id="{5E95FFD1-A722-4ECC-A540-109C81EDC8A3}"/>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11</a:t>
              </a:r>
            </a:p>
          </p:txBody>
        </p:sp>
      </p:grpSp>
      <p:pic>
        <p:nvPicPr>
          <p:cNvPr id="8" name="kings-cross-journeys.png">
            <a:extLst>
              <a:ext uri="{FF2B5EF4-FFF2-40B4-BE49-F238E27FC236}">
                <a16:creationId xmlns:a16="http://schemas.microsoft.com/office/drawing/2014/main" id="{B4CA99DF-EA7A-4FD6-8AD7-B664096249EE}"/>
              </a:ext>
            </a:extLst>
          </p:cNvPr>
          <p:cNvPicPr/>
          <p:nvPr/>
        </p:nvPicPr>
        <p:blipFill>
          <a:blip r:embed="rId4" cstate="print">
            <a:extLst/>
          </a:blip>
          <a:stretch>
            <a:fillRect/>
          </a:stretch>
        </p:blipFill>
        <p:spPr>
          <a:xfrm>
            <a:off x="6095999" y="692696"/>
            <a:ext cx="5952515" cy="5751712"/>
          </a:xfrm>
          <a:prstGeom prst="rect">
            <a:avLst/>
          </a:prstGeom>
          <a:ln w="25400">
            <a:solidFill>
              <a:schemeClr val="tx1"/>
            </a:solidFill>
            <a:miter lim="400000"/>
          </a:ln>
        </p:spPr>
      </p:pic>
      <p:pic>
        <p:nvPicPr>
          <p:cNvPr id="9" name="Picture 8" descr="https://s3-eu-west-1.amazonaws.com/files.datapress.com/london/img/publisher/2018-05-25T16%3A57%3A41.14/tfl.png">
            <a:extLst>
              <a:ext uri="{FF2B5EF4-FFF2-40B4-BE49-F238E27FC236}">
                <a16:creationId xmlns:a16="http://schemas.microsoft.com/office/drawing/2014/main" id="{7664D619-6229-470B-9407-541B8E6F7BE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31195" y="5796"/>
            <a:ext cx="1417320" cy="487680"/>
          </a:xfrm>
          <a:prstGeom prst="rect">
            <a:avLst/>
          </a:prstGeom>
          <a:noFill/>
          <a:ln>
            <a:noFill/>
          </a:ln>
        </p:spPr>
      </p:pic>
    </p:spTree>
    <p:extLst>
      <p:ext uri="{BB962C8B-B14F-4D97-AF65-F5344CB8AC3E}">
        <p14:creationId xmlns:p14="http://schemas.microsoft.com/office/powerpoint/2010/main" val="117061305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5A1C6A6-CAB8-4237-98B5-97EFE7EB94BC}"/>
              </a:ext>
            </a:extLst>
          </p:cNvPr>
          <p:cNvSpPr/>
          <p:nvPr/>
        </p:nvSpPr>
        <p:spPr>
          <a:xfrm>
            <a:off x="10747838" y="6273514"/>
            <a:ext cx="1424124" cy="584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22" name="Shape 50">
            <a:extLst>
              <a:ext uri="{FF2B5EF4-FFF2-40B4-BE49-F238E27FC236}">
                <a16:creationId xmlns:a16="http://schemas.microsoft.com/office/drawing/2014/main" id="{897ADD6C-863E-41FD-BDF8-B2A957A463B2}"/>
              </a:ext>
            </a:extLst>
          </p:cNvPr>
          <p:cNvSpPr/>
          <p:nvPr/>
        </p:nvSpPr>
        <p:spPr>
          <a:xfrm>
            <a:off x="130137" y="136970"/>
            <a:ext cx="8897025" cy="5642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3000" b="1" i="0" u="none" strike="noStrike" kern="0" cap="none" spc="0" normalizeH="0" baseline="0" noProof="0" dirty="0">
                <a:ln>
                  <a:noFill/>
                </a:ln>
                <a:solidFill>
                  <a:srgbClr val="02519A"/>
                </a:solidFill>
                <a:effectLst/>
                <a:uLnTx/>
                <a:uFillTx/>
                <a:latin typeface="Arial"/>
                <a:cs typeface="Arial"/>
                <a:sym typeface="Arial"/>
              </a:rPr>
              <a:t>Predicting Viral Outbreaks</a:t>
            </a:r>
            <a:endParaRPr kumimoji="0" sz="3000" b="1" i="0" u="none" strike="noStrike" kern="0" cap="none" spc="0" normalizeH="0" baseline="0" noProof="0" dirty="0">
              <a:ln>
                <a:noFill/>
              </a:ln>
              <a:solidFill>
                <a:srgbClr val="02519A"/>
              </a:solidFill>
              <a:effectLst/>
              <a:uLnTx/>
              <a:uFillTx/>
              <a:latin typeface="Arial"/>
              <a:cs typeface="Arial"/>
              <a:sym typeface="Arial"/>
            </a:endParaRPr>
          </a:p>
        </p:txBody>
      </p:sp>
      <p:sp>
        <p:nvSpPr>
          <p:cNvPr id="124" name="Shape 52">
            <a:extLst>
              <a:ext uri="{FF2B5EF4-FFF2-40B4-BE49-F238E27FC236}">
                <a16:creationId xmlns:a16="http://schemas.microsoft.com/office/drawing/2014/main" id="{A0DDCEBA-C844-4C8A-94DE-67B224C21955}"/>
              </a:ext>
            </a:extLst>
          </p:cNvPr>
          <p:cNvSpPr/>
          <p:nvPr/>
        </p:nvSpPr>
        <p:spPr>
          <a:xfrm flipV="1">
            <a:off x="11208567" y="85864"/>
            <a:ext cx="1" cy="661538"/>
          </a:xfrm>
          <a:prstGeom prst="line">
            <a:avLst/>
          </a:prstGeom>
          <a:noFill/>
          <a:ln w="38100" cap="flat">
            <a:solidFill>
              <a:srgbClr val="0365C0"/>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grpSp>
        <p:nvGrpSpPr>
          <p:cNvPr id="9" name="Group 8">
            <a:extLst>
              <a:ext uri="{FF2B5EF4-FFF2-40B4-BE49-F238E27FC236}">
                <a16:creationId xmlns:a16="http://schemas.microsoft.com/office/drawing/2014/main" id="{89DB526B-DFFA-40D0-BA91-168840195E7C}"/>
              </a:ext>
            </a:extLst>
          </p:cNvPr>
          <p:cNvGrpSpPr/>
          <p:nvPr/>
        </p:nvGrpSpPr>
        <p:grpSpPr>
          <a:xfrm>
            <a:off x="0" y="6514825"/>
            <a:ext cx="12191999" cy="349788"/>
            <a:chOff x="-24680" y="6505947"/>
            <a:chExt cx="12216679" cy="349788"/>
          </a:xfrm>
        </p:grpSpPr>
        <p:grpSp>
          <p:nvGrpSpPr>
            <p:cNvPr id="10" name="Group 237">
              <a:extLst>
                <a:ext uri="{FF2B5EF4-FFF2-40B4-BE49-F238E27FC236}">
                  <a16:creationId xmlns:a16="http://schemas.microsoft.com/office/drawing/2014/main" id="{F4C67FDA-E273-4C4D-834B-A26090498279}"/>
                </a:ext>
              </a:extLst>
            </p:cNvPr>
            <p:cNvGrpSpPr/>
            <p:nvPr/>
          </p:nvGrpSpPr>
          <p:grpSpPr>
            <a:xfrm>
              <a:off x="-24680" y="6505947"/>
              <a:ext cx="12216679" cy="349788"/>
              <a:chOff x="0" y="25770"/>
              <a:chExt cx="13021079" cy="372423"/>
            </a:xfrm>
          </p:grpSpPr>
          <p:sp>
            <p:nvSpPr>
              <p:cNvPr id="12" name="Shape 233">
                <a:extLst>
                  <a:ext uri="{FF2B5EF4-FFF2-40B4-BE49-F238E27FC236}">
                    <a16:creationId xmlns:a16="http://schemas.microsoft.com/office/drawing/2014/main" id="{A13801DA-4448-4E67-97C3-1EEA716C1D35}"/>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sz="1800" b="1">
                    <a:solidFill>
                      <a:srgbClr val="FFFFFF"/>
                    </a:solidFill>
                    <a:latin typeface="+mn-lt"/>
                    <a:ea typeface="+mn-ea"/>
                    <a:cs typeface="+mn-cs"/>
                    <a:sym typeface="Helvetica"/>
                  </a:defRPr>
                </a:pPr>
                <a:endParaRPr kumimoji="0" sz="1800" b="1" i="0" u="none" strike="noStrike" kern="0" cap="none" spc="0" normalizeH="0" baseline="0" noProof="0" dirty="0">
                  <a:ln>
                    <a:noFill/>
                  </a:ln>
                  <a:solidFill>
                    <a:srgbClr val="FFFFFF"/>
                  </a:solidFill>
                  <a:effectLst/>
                  <a:uLnTx/>
                  <a:uFillTx/>
                  <a:latin typeface="Arial"/>
                  <a:cs typeface="Arial"/>
                  <a:sym typeface="Helvetica"/>
                </a:endParaRPr>
              </a:p>
            </p:txBody>
          </p:sp>
          <p:sp>
            <p:nvSpPr>
              <p:cNvPr id="13" name="Shape 234">
                <a:extLst>
                  <a:ext uri="{FF2B5EF4-FFF2-40B4-BE49-F238E27FC236}">
                    <a16:creationId xmlns:a16="http://schemas.microsoft.com/office/drawing/2014/main" id="{8D7D1B42-E8F4-43A8-B528-12E44F09B603}"/>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marL="0" marR="0" lvl="0" indent="0" algn="l" defTabSz="914400" rtl="0" eaLnBrk="1" fontAlgn="auto" latinLnBrk="0" hangingPunct="1">
                  <a:lnSpc>
                    <a:spcPct val="100000"/>
                  </a:lnSpc>
                  <a:spcBef>
                    <a:spcPts val="500"/>
                  </a:spcBef>
                  <a:spcAft>
                    <a:spcPts val="0"/>
                  </a:spcAft>
                  <a:buClrTx/>
                  <a:buSzTx/>
                  <a:buFontTx/>
                  <a:buNone/>
                  <a:tabLst/>
                  <a:defRPr sz="1800" b="0">
                    <a:solidFill>
                      <a:srgbClr val="000000"/>
                    </a:solidFill>
                  </a:defRPr>
                </a:pPr>
                <a:r>
                  <a:rPr kumimoji="0" sz="1200" b="1" i="0" u="none" strike="noStrike" kern="0" cap="none" spc="0" normalizeH="0" baseline="0" noProof="0" dirty="0">
                    <a:ln>
                      <a:noFill/>
                    </a:ln>
                    <a:solidFill>
                      <a:srgbClr val="FFFFFF"/>
                    </a:solidFill>
                    <a:effectLst/>
                    <a:uLnTx/>
                    <a:uFillTx/>
                    <a:latin typeface="Arial"/>
                    <a:cs typeface="Arial"/>
                    <a:sym typeface="Arial"/>
                  </a:rPr>
                  <a:t>Data Science 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   datasciencecampus.ons.gov.uk    |   datasciencecampus@ons.gov.uk   |   @</a:t>
                </a:r>
                <a:r>
                  <a:rPr kumimoji="0" lang="en-GB" sz="1200" b="1" i="0" u="none" strike="noStrike" kern="0" cap="none" spc="0" normalizeH="0" baseline="0" noProof="0" dirty="0" err="1">
                    <a:ln>
                      <a:noFill/>
                    </a:ln>
                    <a:solidFill>
                      <a:srgbClr val="FFFFFF"/>
                    </a:solidFill>
                    <a:effectLst/>
                    <a:uLnTx/>
                    <a:uFillTx/>
                    <a:latin typeface="Arial"/>
                    <a:cs typeface="Arial"/>
                    <a:sym typeface="Arial"/>
                  </a:rPr>
                  <a:t>datascicampus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a:t>
                </a:r>
                <a:r>
                  <a:rPr kumimoji="0" lang="en-GB" sz="1800" b="0" i="0" u="none" strike="noStrike" kern="0" cap="none" spc="0" normalizeH="0" baseline="0" noProof="0" dirty="0">
                    <a:ln>
                      <a:noFill/>
                    </a:ln>
                    <a:solidFill>
                      <a:srgbClr val="000000"/>
                    </a:solidFill>
                    <a:effectLst/>
                    <a:uLnTx/>
                    <a:uFillTx/>
                    <a:latin typeface="Arial"/>
                    <a:cs typeface="Arial"/>
                    <a:sym typeface="Arial"/>
                  </a:rPr>
                  <a:t>  </a:t>
                </a:r>
                <a:endParaRPr kumimoji="0" sz="1200" b="1" i="0" u="none" strike="noStrike" kern="0" cap="none" spc="0" normalizeH="0" baseline="0" noProof="0" dirty="0">
                  <a:ln>
                    <a:noFill/>
                  </a:ln>
                  <a:solidFill>
                    <a:srgbClr val="FFFFFF"/>
                  </a:solidFill>
                  <a:effectLst/>
                  <a:uLnTx/>
                  <a:uFillTx/>
                  <a:latin typeface="Arial"/>
                  <a:cs typeface="Arial"/>
                  <a:sym typeface="Arial"/>
                </a:endParaRPr>
              </a:p>
            </p:txBody>
          </p:sp>
        </p:grpSp>
        <p:sp>
          <p:nvSpPr>
            <p:cNvPr id="11" name="Rectangle 10">
              <a:extLst>
                <a:ext uri="{FF2B5EF4-FFF2-40B4-BE49-F238E27FC236}">
                  <a16:creationId xmlns:a16="http://schemas.microsoft.com/office/drawing/2014/main" id="{24284924-AD34-4B02-BE8B-C5BE9B815977}"/>
                </a:ext>
              </a:extLst>
            </p:cNvPr>
            <p:cNvSpPr/>
            <p:nvPr/>
          </p:nvSpPr>
          <p:spPr>
            <a:xfrm>
              <a:off x="10906684" y="6542341"/>
              <a:ext cx="11499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200" b="1" i="0" u="none" strike="noStrike" kern="0" cap="none" spc="0" normalizeH="0" baseline="0" noProof="0" dirty="0">
                  <a:ln>
                    <a:noFill/>
                  </a:ln>
                  <a:solidFill>
                    <a:srgbClr val="FFFFFF"/>
                  </a:solidFill>
                  <a:effectLst/>
                  <a:uLnTx/>
                  <a:uFillTx/>
                  <a:latin typeface="Arial"/>
                  <a:cs typeface="Arial"/>
                  <a:sym typeface="Arial"/>
                </a:rPr>
                <a:t>Public  |  12</a:t>
              </a:r>
            </a:p>
          </p:txBody>
        </p:sp>
      </p:grpSp>
      <p:pic>
        <p:nvPicPr>
          <p:cNvPr id="14" name="Content Placeholder 6">
            <a:extLst>
              <a:ext uri="{FF2B5EF4-FFF2-40B4-BE49-F238E27FC236}">
                <a16:creationId xmlns:a16="http://schemas.microsoft.com/office/drawing/2014/main" id="{2399D5BC-6004-4065-A4E6-09D1DCDF25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504" y="1044243"/>
            <a:ext cx="3934966" cy="2698407"/>
          </a:xfrm>
          <a:prstGeom prst="rect">
            <a:avLst/>
          </a:prstGeom>
        </p:spPr>
      </p:pic>
      <p:pic>
        <p:nvPicPr>
          <p:cNvPr id="15" name="Shape 115">
            <a:extLst>
              <a:ext uri="{FF2B5EF4-FFF2-40B4-BE49-F238E27FC236}">
                <a16:creationId xmlns:a16="http://schemas.microsoft.com/office/drawing/2014/main" id="{F96E57B4-5C19-41AB-85C3-230E6C5C2A56}"/>
              </a:ext>
            </a:extLst>
          </p:cNvPr>
          <p:cNvPicPr preferRelativeResize="0"/>
          <p:nvPr/>
        </p:nvPicPr>
        <p:blipFill rotWithShape="1">
          <a:blip r:embed="rId4" cstate="print">
            <a:alphaModFix/>
          </a:blip>
          <a:srcRect l="2969"/>
          <a:stretch/>
        </p:blipFill>
        <p:spPr>
          <a:xfrm>
            <a:off x="479376" y="857723"/>
            <a:ext cx="3384376" cy="3002376"/>
          </a:xfrm>
          <a:prstGeom prst="rect">
            <a:avLst/>
          </a:prstGeom>
          <a:noFill/>
          <a:ln>
            <a:noFill/>
          </a:ln>
        </p:spPr>
      </p:pic>
      <p:sp>
        <p:nvSpPr>
          <p:cNvPr id="16" name="Shape 52">
            <a:extLst>
              <a:ext uri="{FF2B5EF4-FFF2-40B4-BE49-F238E27FC236}">
                <a16:creationId xmlns:a16="http://schemas.microsoft.com/office/drawing/2014/main" id="{0C26CC10-0338-450E-A130-EB6F4123B1F1}"/>
              </a:ext>
            </a:extLst>
          </p:cNvPr>
          <p:cNvSpPr/>
          <p:nvPr/>
        </p:nvSpPr>
        <p:spPr>
          <a:xfrm flipV="1">
            <a:off x="8472264" y="933659"/>
            <a:ext cx="0" cy="5490604"/>
          </a:xfrm>
          <a:prstGeom prst="line">
            <a:avLst/>
          </a:prstGeom>
          <a:noFill/>
          <a:ln w="38100" cap="flat">
            <a:solidFill>
              <a:schemeClr val="bg1">
                <a:lumMod val="50000"/>
              </a:schemeClr>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sp>
        <p:nvSpPr>
          <p:cNvPr id="20" name="Shape 50">
            <a:extLst>
              <a:ext uri="{FF2B5EF4-FFF2-40B4-BE49-F238E27FC236}">
                <a16:creationId xmlns:a16="http://schemas.microsoft.com/office/drawing/2014/main" id="{B8823B70-8CD4-4075-A215-B2BB58AE159D}"/>
              </a:ext>
            </a:extLst>
          </p:cNvPr>
          <p:cNvSpPr/>
          <p:nvPr/>
        </p:nvSpPr>
        <p:spPr>
          <a:xfrm>
            <a:off x="8782323" y="2334131"/>
            <a:ext cx="3079581" cy="12105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£120M</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21" name="Rectangle 20">
            <a:extLst>
              <a:ext uri="{FF2B5EF4-FFF2-40B4-BE49-F238E27FC236}">
                <a16:creationId xmlns:a16="http://schemas.microsoft.com/office/drawing/2014/main" id="{0AA71E30-EB5D-41B9-A4D5-7F71B051AB36}"/>
              </a:ext>
            </a:extLst>
          </p:cNvPr>
          <p:cNvSpPr/>
          <p:nvPr/>
        </p:nvSpPr>
        <p:spPr>
          <a:xfrm>
            <a:off x="8716018" y="3490358"/>
            <a:ext cx="31712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Estimated cost to the country in lost working hours due to Norovirus</a:t>
            </a: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2" name="Shape 50">
            <a:extLst>
              <a:ext uri="{FF2B5EF4-FFF2-40B4-BE49-F238E27FC236}">
                <a16:creationId xmlns:a16="http://schemas.microsoft.com/office/drawing/2014/main" id="{7878E36F-61B5-42EA-909B-9E4E35569049}"/>
              </a:ext>
            </a:extLst>
          </p:cNvPr>
          <p:cNvSpPr/>
          <p:nvPr/>
        </p:nvSpPr>
        <p:spPr>
          <a:xfrm>
            <a:off x="8711510" y="4122047"/>
            <a:ext cx="2535198" cy="12105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£20K</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23" name="Rectangle 22">
            <a:extLst>
              <a:ext uri="{FF2B5EF4-FFF2-40B4-BE49-F238E27FC236}">
                <a16:creationId xmlns:a16="http://schemas.microsoft.com/office/drawing/2014/main" id="{34E6BE7B-915D-4954-887F-E12489AD1A86}"/>
              </a:ext>
            </a:extLst>
          </p:cNvPr>
          <p:cNvSpPr/>
          <p:nvPr/>
        </p:nvSpPr>
        <p:spPr>
          <a:xfrm>
            <a:off x="8711510" y="5189174"/>
            <a:ext cx="334511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Total cost of the project, including publicity campaign</a:t>
            </a:r>
          </a:p>
        </p:txBody>
      </p:sp>
      <p:pic>
        <p:nvPicPr>
          <p:cNvPr id="25" name="Picture 24" descr="Image result for twitter logo">
            <a:extLst>
              <a:ext uri="{FF2B5EF4-FFF2-40B4-BE49-F238E27FC236}">
                <a16:creationId xmlns:a16="http://schemas.microsoft.com/office/drawing/2014/main" id="{4ECB7BB0-B7BF-4CE6-977A-6A9ABB65E288}"/>
              </a:ext>
            </a:extLst>
          </p:cNvPr>
          <p:cNvPicPr>
            <a:picLocks noChangeAspect="1" noChangeArrowheads="1"/>
          </p:cNvPicPr>
          <p:nvPr/>
        </p:nvPicPr>
        <p:blipFill>
          <a:blip r:embed="rId5" cstate="print"/>
          <a:srcRect/>
          <a:stretch>
            <a:fillRect/>
          </a:stretch>
        </p:blipFill>
        <p:spPr bwMode="auto">
          <a:xfrm>
            <a:off x="6672064" y="1388256"/>
            <a:ext cx="749329" cy="748095"/>
          </a:xfrm>
          <a:prstGeom prst="rect">
            <a:avLst/>
          </a:prstGeom>
          <a:noFill/>
        </p:spPr>
      </p:pic>
      <p:pic>
        <p:nvPicPr>
          <p:cNvPr id="26" name="Picture 3">
            <a:extLst>
              <a:ext uri="{FF2B5EF4-FFF2-40B4-BE49-F238E27FC236}">
                <a16:creationId xmlns:a16="http://schemas.microsoft.com/office/drawing/2014/main" id="{86D3AF0D-89E6-4488-92D6-6844CD2ABF16}"/>
              </a:ext>
            </a:extLst>
          </p:cNvPr>
          <p:cNvPicPr>
            <a:picLocks noChangeAspect="1" noChangeArrowheads="1"/>
          </p:cNvPicPr>
          <p:nvPr/>
        </p:nvPicPr>
        <p:blipFill>
          <a:blip r:embed="rId6" cstate="print"/>
          <a:srcRect/>
          <a:stretch>
            <a:fillRect/>
          </a:stretch>
        </p:blipFill>
        <p:spPr bwMode="auto">
          <a:xfrm>
            <a:off x="10200456" y="173167"/>
            <a:ext cx="823711" cy="494740"/>
          </a:xfrm>
          <a:prstGeom prst="rect">
            <a:avLst/>
          </a:prstGeom>
          <a:noFill/>
          <a:ln w="9525">
            <a:noFill/>
            <a:miter lim="800000"/>
            <a:headEnd/>
            <a:tailEnd/>
          </a:ln>
        </p:spPr>
      </p:pic>
      <p:pic>
        <p:nvPicPr>
          <p:cNvPr id="2" name="Picture 1">
            <a:extLst>
              <a:ext uri="{FF2B5EF4-FFF2-40B4-BE49-F238E27FC236}">
                <a16:creationId xmlns:a16="http://schemas.microsoft.com/office/drawing/2014/main" id="{56977C9B-FCB7-4437-A38B-D09FB76B8E94}"/>
              </a:ext>
            </a:extLst>
          </p:cNvPr>
          <p:cNvPicPr>
            <a:picLocks noChangeAspect="1"/>
          </p:cNvPicPr>
          <p:nvPr/>
        </p:nvPicPr>
        <p:blipFill>
          <a:blip r:embed="rId7"/>
          <a:stretch>
            <a:fillRect/>
          </a:stretch>
        </p:blipFill>
        <p:spPr>
          <a:xfrm>
            <a:off x="2567608" y="4298502"/>
            <a:ext cx="3312368" cy="2054790"/>
          </a:xfrm>
          <a:prstGeom prst="rect">
            <a:avLst/>
          </a:prstGeom>
        </p:spPr>
      </p:pic>
      <p:sp>
        <p:nvSpPr>
          <p:cNvPr id="27" name="Shape 50">
            <a:extLst>
              <a:ext uri="{FF2B5EF4-FFF2-40B4-BE49-F238E27FC236}">
                <a16:creationId xmlns:a16="http://schemas.microsoft.com/office/drawing/2014/main" id="{135183C9-2CE8-4EFA-BE97-3750BD38B353}"/>
              </a:ext>
            </a:extLst>
          </p:cNvPr>
          <p:cNvSpPr/>
          <p:nvPr/>
        </p:nvSpPr>
        <p:spPr>
          <a:xfrm>
            <a:off x="8807734" y="788599"/>
            <a:ext cx="3079581" cy="12105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2.8M</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28" name="Rectangle 27">
            <a:extLst>
              <a:ext uri="{FF2B5EF4-FFF2-40B4-BE49-F238E27FC236}">
                <a16:creationId xmlns:a16="http://schemas.microsoft.com/office/drawing/2014/main" id="{D368E379-E2BF-4061-9525-1604B8FF8118}"/>
              </a:ext>
            </a:extLst>
          </p:cNvPr>
          <p:cNvSpPr/>
          <p:nvPr/>
        </p:nvSpPr>
        <p:spPr>
          <a:xfrm>
            <a:off x="8761875" y="1832747"/>
            <a:ext cx="317129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Cases of Norovirus per year in the UK</a:t>
            </a: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4" name="Rectangle 23">
            <a:extLst>
              <a:ext uri="{FF2B5EF4-FFF2-40B4-BE49-F238E27FC236}">
                <a16:creationId xmlns:a16="http://schemas.microsoft.com/office/drawing/2014/main" id="{D14FBEE2-4EDA-4CE3-8327-2EB424FC93E9}"/>
              </a:ext>
            </a:extLst>
          </p:cNvPr>
          <p:cNvSpPr/>
          <p:nvPr/>
        </p:nvSpPr>
        <p:spPr>
          <a:xfrm>
            <a:off x="983432" y="3856078"/>
            <a:ext cx="2483823"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Fig 1. </a:t>
            </a:r>
            <a:r>
              <a:rPr kumimoji="0" lang="en-GB" sz="800" b="1" i="0" u="none" strike="noStrike" kern="0" cap="none" spc="0" normalizeH="0" baseline="0" noProof="0" dirty="0" err="1">
                <a:ln>
                  <a:noFill/>
                </a:ln>
                <a:solidFill>
                  <a:srgbClr val="000000"/>
                </a:solidFill>
                <a:effectLst/>
                <a:uLnTx/>
                <a:uFillTx/>
                <a:latin typeface="Arial" panose="020B0604020202020204" pitchFamily="34" charset="0"/>
                <a:ea typeface="Helvetica Neue"/>
                <a:cs typeface="Arial" panose="020B0604020202020204" pitchFamily="34" charset="0"/>
                <a:sym typeface="Arial"/>
              </a:rPr>
              <a:t>Wordcloud</a:t>
            </a:r>
            <a:r>
              <a:rPr kumimoji="0" lang="en-GB" sz="800" b="1"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 of Norovirus Keywords</a:t>
            </a:r>
            <a:endParaRPr kumimoji="0" lang="en-GB"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9" name="Rectangle 28">
            <a:extLst>
              <a:ext uri="{FF2B5EF4-FFF2-40B4-BE49-F238E27FC236}">
                <a16:creationId xmlns:a16="http://schemas.microsoft.com/office/drawing/2014/main" id="{AD34C478-BEF5-4819-9636-8C885D7AB71F}"/>
              </a:ext>
            </a:extLst>
          </p:cNvPr>
          <p:cNvSpPr/>
          <p:nvPr/>
        </p:nvSpPr>
        <p:spPr>
          <a:xfrm>
            <a:off x="4367808" y="3856078"/>
            <a:ext cx="3541260"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Fig 2. Norovirus Keywords in Tweets compared to reported incidents </a:t>
            </a:r>
            <a:endParaRPr kumimoji="0" lang="en-GB" sz="8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0" name="TextBox 29">
            <a:extLst>
              <a:ext uri="{FF2B5EF4-FFF2-40B4-BE49-F238E27FC236}">
                <a16:creationId xmlns:a16="http://schemas.microsoft.com/office/drawing/2014/main" id="{29913EF9-BD82-4A1D-AAB1-6383DF595B48}"/>
              </a:ext>
            </a:extLst>
          </p:cNvPr>
          <p:cNvSpPr txBox="1"/>
          <p:nvPr/>
        </p:nvSpPr>
        <p:spPr>
          <a:xfrm>
            <a:off x="8155549" y="6127297"/>
            <a:ext cx="3947950" cy="246221"/>
          </a:xfrm>
          <a:prstGeom prst="rect">
            <a:avLst/>
          </a:prstGeom>
          <a:noFill/>
        </p:spPr>
        <p:txBody>
          <a:bodyPr wrap="square" rtlCol="0">
            <a:spAutoFit/>
          </a:bodyPr>
          <a:lstStyle/>
          <a:p>
            <a:pPr algn="r"/>
            <a:r>
              <a:rPr lang="en-GB" sz="1000" b="1" dirty="0"/>
              <a:t>(David </a:t>
            </a:r>
            <a:r>
              <a:rPr lang="en-GB" sz="1000" b="1" dirty="0" err="1"/>
              <a:t>Millson</a:t>
            </a:r>
            <a:r>
              <a:rPr lang="en-GB" sz="1000" b="1" dirty="0"/>
              <a:t> and Callum Staff, Food Standards Agency) </a:t>
            </a:r>
          </a:p>
        </p:txBody>
      </p:sp>
      <p:pic>
        <p:nvPicPr>
          <p:cNvPr id="31" name="image10.png">
            <a:extLst>
              <a:ext uri="{FF2B5EF4-FFF2-40B4-BE49-F238E27FC236}">
                <a16:creationId xmlns:a16="http://schemas.microsoft.com/office/drawing/2014/main" id="{605512CB-A61E-44EB-B6B4-9FAA2BEF6D11}"/>
              </a:ext>
            </a:extLst>
          </p:cNvPr>
          <p:cNvPicPr/>
          <p:nvPr/>
        </p:nvPicPr>
        <p:blipFill>
          <a:blip r:embed="rId8" cstate="print">
            <a:extLst/>
          </a:blip>
          <a:stretch>
            <a:fillRect/>
          </a:stretch>
        </p:blipFill>
        <p:spPr>
          <a:xfrm>
            <a:off x="11386828" y="58176"/>
            <a:ext cx="730641" cy="736602"/>
          </a:xfrm>
          <a:prstGeom prst="rect">
            <a:avLst/>
          </a:prstGeom>
          <a:solidFill>
            <a:schemeClr val="bg1">
              <a:lumMod val="95000"/>
            </a:schemeClr>
          </a:solidFill>
          <a:ln w="12700" cap="flat">
            <a:noFill/>
            <a:miter lim="400000"/>
          </a:ln>
          <a:effectLst/>
        </p:spPr>
      </p:pic>
    </p:spTree>
    <p:extLst>
      <p:ext uri="{BB962C8B-B14F-4D97-AF65-F5344CB8AC3E}">
        <p14:creationId xmlns:p14="http://schemas.microsoft.com/office/powerpoint/2010/main" val="615049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5A1C6A6-CAB8-4237-98B5-97EFE7EB94BC}"/>
              </a:ext>
            </a:extLst>
          </p:cNvPr>
          <p:cNvSpPr/>
          <p:nvPr/>
        </p:nvSpPr>
        <p:spPr>
          <a:xfrm>
            <a:off x="10747838" y="6273514"/>
            <a:ext cx="1424124" cy="584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22" name="Shape 50">
            <a:extLst>
              <a:ext uri="{FF2B5EF4-FFF2-40B4-BE49-F238E27FC236}">
                <a16:creationId xmlns:a16="http://schemas.microsoft.com/office/drawing/2014/main" id="{897ADD6C-863E-41FD-BDF8-B2A957A463B2}"/>
              </a:ext>
            </a:extLst>
          </p:cNvPr>
          <p:cNvSpPr/>
          <p:nvPr/>
        </p:nvSpPr>
        <p:spPr>
          <a:xfrm>
            <a:off x="130137" y="136970"/>
            <a:ext cx="8897025" cy="5642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3000" b="1" i="0" u="none" strike="noStrike" kern="0" cap="none" spc="0" normalizeH="0" baseline="0" noProof="0" dirty="0">
                <a:ln>
                  <a:noFill/>
                </a:ln>
                <a:solidFill>
                  <a:srgbClr val="02519A"/>
                </a:solidFill>
                <a:effectLst/>
                <a:uLnTx/>
                <a:uFillTx/>
                <a:latin typeface="Arial"/>
                <a:cs typeface="Arial"/>
                <a:sym typeface="Arial"/>
              </a:rPr>
              <a:t>Measuring the Urban Forest</a:t>
            </a:r>
            <a:endParaRPr kumimoji="0" sz="3000" b="1" i="0" u="none" strike="noStrike" kern="0" cap="none" spc="0" normalizeH="0" baseline="0" noProof="0" dirty="0">
              <a:ln>
                <a:noFill/>
              </a:ln>
              <a:solidFill>
                <a:srgbClr val="02519A"/>
              </a:solidFill>
              <a:effectLst/>
              <a:uLnTx/>
              <a:uFillTx/>
              <a:latin typeface="Arial"/>
              <a:cs typeface="Arial"/>
              <a:sym typeface="Arial"/>
            </a:endParaRPr>
          </a:p>
        </p:txBody>
      </p:sp>
      <p:sp>
        <p:nvSpPr>
          <p:cNvPr id="124" name="Shape 52">
            <a:extLst>
              <a:ext uri="{FF2B5EF4-FFF2-40B4-BE49-F238E27FC236}">
                <a16:creationId xmlns:a16="http://schemas.microsoft.com/office/drawing/2014/main" id="{A0DDCEBA-C844-4C8A-94DE-67B224C21955}"/>
              </a:ext>
            </a:extLst>
          </p:cNvPr>
          <p:cNvSpPr/>
          <p:nvPr/>
        </p:nvSpPr>
        <p:spPr>
          <a:xfrm flipV="1">
            <a:off x="11208567" y="85864"/>
            <a:ext cx="1" cy="661538"/>
          </a:xfrm>
          <a:prstGeom prst="line">
            <a:avLst/>
          </a:prstGeom>
          <a:noFill/>
          <a:ln w="38100" cap="flat">
            <a:solidFill>
              <a:srgbClr val="0365C0"/>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grpSp>
        <p:nvGrpSpPr>
          <p:cNvPr id="9" name="Group 8">
            <a:extLst>
              <a:ext uri="{FF2B5EF4-FFF2-40B4-BE49-F238E27FC236}">
                <a16:creationId xmlns:a16="http://schemas.microsoft.com/office/drawing/2014/main" id="{89DB526B-DFFA-40D0-BA91-168840195E7C}"/>
              </a:ext>
            </a:extLst>
          </p:cNvPr>
          <p:cNvGrpSpPr/>
          <p:nvPr/>
        </p:nvGrpSpPr>
        <p:grpSpPr>
          <a:xfrm>
            <a:off x="-1" y="6514825"/>
            <a:ext cx="12192001" cy="349788"/>
            <a:chOff x="-24680" y="6505947"/>
            <a:chExt cx="12216679" cy="349788"/>
          </a:xfrm>
        </p:grpSpPr>
        <p:grpSp>
          <p:nvGrpSpPr>
            <p:cNvPr id="10" name="Group 237">
              <a:extLst>
                <a:ext uri="{FF2B5EF4-FFF2-40B4-BE49-F238E27FC236}">
                  <a16:creationId xmlns:a16="http://schemas.microsoft.com/office/drawing/2014/main" id="{F4C67FDA-E273-4C4D-834B-A26090498279}"/>
                </a:ext>
              </a:extLst>
            </p:cNvPr>
            <p:cNvGrpSpPr/>
            <p:nvPr/>
          </p:nvGrpSpPr>
          <p:grpSpPr>
            <a:xfrm>
              <a:off x="-24680" y="6505947"/>
              <a:ext cx="12216679" cy="349788"/>
              <a:chOff x="0" y="25770"/>
              <a:chExt cx="13021079" cy="372423"/>
            </a:xfrm>
          </p:grpSpPr>
          <p:sp>
            <p:nvSpPr>
              <p:cNvPr id="12" name="Shape 233">
                <a:extLst>
                  <a:ext uri="{FF2B5EF4-FFF2-40B4-BE49-F238E27FC236}">
                    <a16:creationId xmlns:a16="http://schemas.microsoft.com/office/drawing/2014/main" id="{A13801DA-4448-4E67-97C3-1EEA716C1D35}"/>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sz="1800" b="1">
                    <a:solidFill>
                      <a:srgbClr val="FFFFFF"/>
                    </a:solidFill>
                    <a:latin typeface="+mn-lt"/>
                    <a:ea typeface="+mn-ea"/>
                    <a:cs typeface="+mn-cs"/>
                    <a:sym typeface="Helvetica"/>
                  </a:defRPr>
                </a:pPr>
                <a:endParaRPr kumimoji="0" sz="1800" b="1" i="0" u="none" strike="noStrike" kern="0" cap="none" spc="0" normalizeH="0" baseline="0" noProof="0" dirty="0">
                  <a:ln>
                    <a:noFill/>
                  </a:ln>
                  <a:solidFill>
                    <a:srgbClr val="FFFFFF"/>
                  </a:solidFill>
                  <a:effectLst/>
                  <a:uLnTx/>
                  <a:uFillTx/>
                  <a:latin typeface="Arial"/>
                  <a:cs typeface="Arial"/>
                  <a:sym typeface="Helvetica"/>
                </a:endParaRPr>
              </a:p>
            </p:txBody>
          </p:sp>
          <p:sp>
            <p:nvSpPr>
              <p:cNvPr id="13" name="Shape 234">
                <a:extLst>
                  <a:ext uri="{FF2B5EF4-FFF2-40B4-BE49-F238E27FC236}">
                    <a16:creationId xmlns:a16="http://schemas.microsoft.com/office/drawing/2014/main" id="{8D7D1B42-E8F4-43A8-B528-12E44F09B603}"/>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marL="0" marR="0" lvl="0" indent="0" algn="l" defTabSz="914400" rtl="0" eaLnBrk="1" fontAlgn="auto" latinLnBrk="0" hangingPunct="1">
                  <a:lnSpc>
                    <a:spcPct val="100000"/>
                  </a:lnSpc>
                  <a:spcBef>
                    <a:spcPts val="500"/>
                  </a:spcBef>
                  <a:spcAft>
                    <a:spcPts val="0"/>
                  </a:spcAft>
                  <a:buClrTx/>
                  <a:buSzTx/>
                  <a:buFontTx/>
                  <a:buNone/>
                  <a:tabLst/>
                  <a:defRPr sz="1800" b="0">
                    <a:solidFill>
                      <a:srgbClr val="000000"/>
                    </a:solidFill>
                  </a:defRPr>
                </a:pPr>
                <a:r>
                  <a:rPr kumimoji="0" sz="1200" b="1" i="0" u="none" strike="noStrike" kern="0" cap="none" spc="0" normalizeH="0" baseline="0" noProof="0" dirty="0">
                    <a:ln>
                      <a:noFill/>
                    </a:ln>
                    <a:solidFill>
                      <a:srgbClr val="FFFFFF"/>
                    </a:solidFill>
                    <a:effectLst/>
                    <a:uLnTx/>
                    <a:uFillTx/>
                    <a:latin typeface="Arial"/>
                    <a:cs typeface="Arial"/>
                    <a:sym typeface="Arial"/>
                  </a:rPr>
                  <a:t>Data Science 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   datasciencecampus.ons.gov.uk    |   datasciencecampus@ons.gov.uk   |   @</a:t>
                </a:r>
                <a:r>
                  <a:rPr kumimoji="0" lang="en-GB" sz="1200" b="1" i="0" u="none" strike="noStrike" kern="0" cap="none" spc="0" normalizeH="0" baseline="0" noProof="0" dirty="0" err="1">
                    <a:ln>
                      <a:noFill/>
                    </a:ln>
                    <a:solidFill>
                      <a:srgbClr val="FFFFFF"/>
                    </a:solidFill>
                    <a:effectLst/>
                    <a:uLnTx/>
                    <a:uFillTx/>
                    <a:latin typeface="Arial"/>
                    <a:cs typeface="Arial"/>
                    <a:sym typeface="Arial"/>
                  </a:rPr>
                  <a:t>datascicampus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a:t>
                </a:r>
                <a:r>
                  <a:rPr kumimoji="0" lang="en-GB" sz="1800" b="0" i="0" u="none" strike="noStrike" kern="0" cap="none" spc="0" normalizeH="0" baseline="0" noProof="0" dirty="0">
                    <a:ln>
                      <a:noFill/>
                    </a:ln>
                    <a:solidFill>
                      <a:srgbClr val="000000"/>
                    </a:solidFill>
                    <a:effectLst/>
                    <a:uLnTx/>
                    <a:uFillTx/>
                    <a:latin typeface="Arial"/>
                    <a:cs typeface="Arial"/>
                    <a:sym typeface="Arial"/>
                  </a:rPr>
                  <a:t>  </a:t>
                </a:r>
                <a:endParaRPr kumimoji="0" sz="1200" b="1" i="0" u="none" strike="noStrike" kern="0" cap="none" spc="0" normalizeH="0" baseline="0" noProof="0" dirty="0">
                  <a:ln>
                    <a:noFill/>
                  </a:ln>
                  <a:solidFill>
                    <a:srgbClr val="FFFFFF"/>
                  </a:solidFill>
                  <a:effectLst/>
                  <a:uLnTx/>
                  <a:uFillTx/>
                  <a:latin typeface="Arial"/>
                  <a:cs typeface="Arial"/>
                  <a:sym typeface="Arial"/>
                </a:endParaRPr>
              </a:p>
            </p:txBody>
          </p:sp>
        </p:grpSp>
        <p:sp>
          <p:nvSpPr>
            <p:cNvPr id="11" name="Rectangle 10">
              <a:extLst>
                <a:ext uri="{FF2B5EF4-FFF2-40B4-BE49-F238E27FC236}">
                  <a16:creationId xmlns:a16="http://schemas.microsoft.com/office/drawing/2014/main" id="{24284924-AD34-4B02-BE8B-C5BE9B815977}"/>
                </a:ext>
              </a:extLst>
            </p:cNvPr>
            <p:cNvSpPr/>
            <p:nvPr/>
          </p:nvSpPr>
          <p:spPr>
            <a:xfrm>
              <a:off x="10906684" y="6542341"/>
              <a:ext cx="11499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200" b="1" i="0" u="none" strike="noStrike" kern="0" cap="none" spc="0" normalizeH="0" baseline="0" noProof="0" dirty="0">
                  <a:ln>
                    <a:noFill/>
                  </a:ln>
                  <a:solidFill>
                    <a:srgbClr val="FFFFFF"/>
                  </a:solidFill>
                  <a:effectLst/>
                  <a:uLnTx/>
                  <a:uFillTx/>
                  <a:latin typeface="Arial"/>
                  <a:cs typeface="Arial"/>
                  <a:sym typeface="Arial"/>
                </a:rPr>
                <a:t>Public  |  13</a:t>
              </a:r>
            </a:p>
          </p:txBody>
        </p:sp>
      </p:grpSp>
      <p:sp>
        <p:nvSpPr>
          <p:cNvPr id="16" name="Shape 52">
            <a:extLst>
              <a:ext uri="{FF2B5EF4-FFF2-40B4-BE49-F238E27FC236}">
                <a16:creationId xmlns:a16="http://schemas.microsoft.com/office/drawing/2014/main" id="{0C26CC10-0338-450E-A130-EB6F4123B1F1}"/>
              </a:ext>
            </a:extLst>
          </p:cNvPr>
          <p:cNvSpPr/>
          <p:nvPr/>
        </p:nvSpPr>
        <p:spPr>
          <a:xfrm flipV="1">
            <a:off x="8472264" y="933659"/>
            <a:ext cx="0" cy="5490604"/>
          </a:xfrm>
          <a:prstGeom prst="line">
            <a:avLst/>
          </a:prstGeom>
          <a:noFill/>
          <a:ln w="38100" cap="flat">
            <a:solidFill>
              <a:schemeClr val="bg1">
                <a:lumMod val="50000"/>
              </a:schemeClr>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grpSp>
        <p:nvGrpSpPr>
          <p:cNvPr id="39" name="Group 38">
            <a:extLst>
              <a:ext uri="{FF2B5EF4-FFF2-40B4-BE49-F238E27FC236}">
                <a16:creationId xmlns:a16="http://schemas.microsoft.com/office/drawing/2014/main" id="{6459BB17-0D90-495E-80EE-168775DB5162}"/>
              </a:ext>
            </a:extLst>
          </p:cNvPr>
          <p:cNvGrpSpPr/>
          <p:nvPr/>
        </p:nvGrpSpPr>
        <p:grpSpPr>
          <a:xfrm>
            <a:off x="8733207" y="833052"/>
            <a:ext cx="3414172" cy="4993788"/>
            <a:chOff x="8607671" y="933659"/>
            <a:chExt cx="3400649" cy="4993788"/>
          </a:xfrm>
        </p:grpSpPr>
        <p:grpSp>
          <p:nvGrpSpPr>
            <p:cNvPr id="36" name="Group 35">
              <a:extLst>
                <a:ext uri="{FF2B5EF4-FFF2-40B4-BE49-F238E27FC236}">
                  <a16:creationId xmlns:a16="http://schemas.microsoft.com/office/drawing/2014/main" id="{53D5DE27-2E20-4AA9-A059-E6B3330C4A68}"/>
                </a:ext>
              </a:extLst>
            </p:cNvPr>
            <p:cNvGrpSpPr/>
            <p:nvPr/>
          </p:nvGrpSpPr>
          <p:grpSpPr>
            <a:xfrm>
              <a:off x="8662928" y="933659"/>
              <a:ext cx="3345392" cy="1502708"/>
              <a:chOff x="8711510" y="4695609"/>
              <a:chExt cx="3345392" cy="1502708"/>
            </a:xfrm>
          </p:grpSpPr>
          <p:sp>
            <p:nvSpPr>
              <p:cNvPr id="22" name="Shape 50">
                <a:extLst>
                  <a:ext uri="{FF2B5EF4-FFF2-40B4-BE49-F238E27FC236}">
                    <a16:creationId xmlns:a16="http://schemas.microsoft.com/office/drawing/2014/main" id="{7878E36F-61B5-42EA-909B-9E4E35569049}"/>
                  </a:ext>
                </a:extLst>
              </p:cNvPr>
              <p:cNvSpPr/>
              <p:nvPr/>
            </p:nvSpPr>
            <p:spPr>
              <a:xfrm>
                <a:off x="8770534" y="4695609"/>
                <a:ext cx="2535198" cy="12105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£1B</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23" name="Rectangle 22">
                <a:extLst>
                  <a:ext uri="{FF2B5EF4-FFF2-40B4-BE49-F238E27FC236}">
                    <a16:creationId xmlns:a16="http://schemas.microsoft.com/office/drawing/2014/main" id="{34E6BE7B-915D-4954-887F-E12489AD1A86}"/>
                  </a:ext>
                </a:extLst>
              </p:cNvPr>
              <p:cNvSpPr/>
              <p:nvPr/>
            </p:nvSpPr>
            <p:spPr>
              <a:xfrm>
                <a:off x="8711510" y="5736652"/>
                <a:ext cx="334539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Annual benefit of UK trees removing 1.5 billion kilograms of air pollution per year</a:t>
                </a:r>
              </a:p>
            </p:txBody>
          </p:sp>
        </p:grpSp>
        <p:sp>
          <p:nvSpPr>
            <p:cNvPr id="20" name="Shape 50">
              <a:extLst>
                <a:ext uri="{FF2B5EF4-FFF2-40B4-BE49-F238E27FC236}">
                  <a16:creationId xmlns:a16="http://schemas.microsoft.com/office/drawing/2014/main" id="{B8823B70-8CD4-4075-A215-B2BB58AE159D}"/>
                </a:ext>
              </a:extLst>
            </p:cNvPr>
            <p:cNvSpPr/>
            <p:nvPr/>
          </p:nvSpPr>
          <p:spPr>
            <a:xfrm>
              <a:off x="8721952" y="4350591"/>
              <a:ext cx="3079581" cy="12105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25K</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21" name="Rectangle 20">
              <a:extLst>
                <a:ext uri="{FF2B5EF4-FFF2-40B4-BE49-F238E27FC236}">
                  <a16:creationId xmlns:a16="http://schemas.microsoft.com/office/drawing/2014/main" id="{0AA71E30-EB5D-41B9-A4D5-7F71B051AB36}"/>
                </a:ext>
              </a:extLst>
            </p:cNvPr>
            <p:cNvSpPr/>
            <p:nvPr/>
          </p:nvSpPr>
          <p:spPr>
            <a:xfrm>
              <a:off x="8607671" y="5465782"/>
              <a:ext cx="333414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Images processed per day, from the 110 largest cities and towns in England and Wales</a:t>
              </a: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7" name="Shape 50">
              <a:extLst>
                <a:ext uri="{FF2B5EF4-FFF2-40B4-BE49-F238E27FC236}">
                  <a16:creationId xmlns:a16="http://schemas.microsoft.com/office/drawing/2014/main" id="{135183C9-2CE8-4EFA-BE97-3750BD38B353}"/>
                </a:ext>
              </a:extLst>
            </p:cNvPr>
            <p:cNvSpPr/>
            <p:nvPr/>
          </p:nvSpPr>
          <p:spPr>
            <a:xfrm>
              <a:off x="8662928" y="2632092"/>
              <a:ext cx="3079581" cy="12105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17M</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28" name="Rectangle 27">
              <a:extLst>
                <a:ext uri="{FF2B5EF4-FFF2-40B4-BE49-F238E27FC236}">
                  <a16:creationId xmlns:a16="http://schemas.microsoft.com/office/drawing/2014/main" id="{D368E379-E2BF-4061-9525-1604B8FF8118}"/>
                </a:ext>
              </a:extLst>
            </p:cNvPr>
            <p:cNvSpPr/>
            <p:nvPr/>
          </p:nvSpPr>
          <p:spPr>
            <a:xfrm>
              <a:off x="8662928" y="3720242"/>
              <a:ext cx="31712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Google </a:t>
              </a:r>
              <a:r>
                <a:rPr kumimoji="0" lang="en-GB" sz="1200" b="0" i="0" u="none" strike="noStrike" kern="0" cap="none" spc="0" normalizeH="0" baseline="0" noProof="0" dirty="0" err="1">
                  <a:ln>
                    <a:noFill/>
                  </a:ln>
                  <a:solidFill>
                    <a:srgbClr val="000000"/>
                  </a:solidFill>
                  <a:effectLst/>
                  <a:uLnTx/>
                  <a:uFillTx/>
                  <a:latin typeface="Arial" panose="020B0604020202020204" pitchFamily="34" charset="0"/>
                  <a:ea typeface="Helvetica Neue"/>
                  <a:cs typeface="Arial" panose="020B0604020202020204" pitchFamily="34" charset="0"/>
                  <a:sym typeface="Arial"/>
                </a:rPr>
                <a:t>Streetview</a:t>
              </a: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 images to be processed over 22 months, analysed at 10m intervals</a:t>
              </a: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grpSp>
      <p:pic>
        <p:nvPicPr>
          <p:cNvPr id="3" name="Picture 2">
            <a:extLst>
              <a:ext uri="{FF2B5EF4-FFF2-40B4-BE49-F238E27FC236}">
                <a16:creationId xmlns:a16="http://schemas.microsoft.com/office/drawing/2014/main" id="{7F8FBE87-37F8-4D54-A420-213A17633395}"/>
              </a:ext>
            </a:extLst>
          </p:cNvPr>
          <p:cNvPicPr>
            <a:picLocks noChangeAspect="1"/>
          </p:cNvPicPr>
          <p:nvPr/>
        </p:nvPicPr>
        <p:blipFill>
          <a:blip r:embed="rId3"/>
          <a:stretch>
            <a:fillRect/>
          </a:stretch>
        </p:blipFill>
        <p:spPr>
          <a:xfrm>
            <a:off x="3180038" y="3736411"/>
            <a:ext cx="4956757" cy="2687852"/>
          </a:xfrm>
          <a:prstGeom prst="rect">
            <a:avLst/>
          </a:prstGeom>
        </p:spPr>
      </p:pic>
      <p:pic>
        <p:nvPicPr>
          <p:cNvPr id="30" name="Picture 29">
            <a:extLst>
              <a:ext uri="{FF2B5EF4-FFF2-40B4-BE49-F238E27FC236}">
                <a16:creationId xmlns:a16="http://schemas.microsoft.com/office/drawing/2014/main" id="{22753062-4619-4438-9334-34933659EC64}"/>
              </a:ext>
            </a:extLst>
          </p:cNvPr>
          <p:cNvPicPr>
            <a:picLocks noChangeAspect="1"/>
          </p:cNvPicPr>
          <p:nvPr/>
        </p:nvPicPr>
        <p:blipFill>
          <a:blip r:embed="rId4"/>
          <a:stretch>
            <a:fillRect/>
          </a:stretch>
        </p:blipFill>
        <p:spPr>
          <a:xfrm>
            <a:off x="9701865" y="208291"/>
            <a:ext cx="1410087" cy="429435"/>
          </a:xfrm>
          <a:prstGeom prst="rect">
            <a:avLst/>
          </a:prstGeom>
        </p:spPr>
      </p:pic>
      <p:pic>
        <p:nvPicPr>
          <p:cNvPr id="31" name="Picture 30" descr="unnamed (1).jpg">
            <a:extLst>
              <a:ext uri="{FF2B5EF4-FFF2-40B4-BE49-F238E27FC236}">
                <a16:creationId xmlns:a16="http://schemas.microsoft.com/office/drawing/2014/main" id="{BF30A857-5E7A-48A2-9353-24ECBC943F09}"/>
              </a:ext>
            </a:extLst>
          </p:cNvPr>
          <p:cNvPicPr>
            <a:picLocks noChangeAspect="1"/>
          </p:cNvPicPr>
          <p:nvPr/>
        </p:nvPicPr>
        <p:blipFill>
          <a:blip r:embed="rId5" cstate="print"/>
          <a:stretch>
            <a:fillRect/>
          </a:stretch>
        </p:blipFill>
        <p:spPr>
          <a:xfrm>
            <a:off x="171785" y="3794964"/>
            <a:ext cx="2751646" cy="2629299"/>
          </a:xfrm>
          <a:prstGeom prst="rect">
            <a:avLst/>
          </a:prstGeom>
          <a:ln w="12700">
            <a:solidFill>
              <a:schemeClr val="tx1"/>
            </a:solidFill>
          </a:ln>
        </p:spPr>
      </p:pic>
      <p:pic>
        <p:nvPicPr>
          <p:cNvPr id="6" name="Picture 5">
            <a:extLst>
              <a:ext uri="{FF2B5EF4-FFF2-40B4-BE49-F238E27FC236}">
                <a16:creationId xmlns:a16="http://schemas.microsoft.com/office/drawing/2014/main" id="{0B455C9F-06E0-441C-BC30-5AE99703F1B4}"/>
              </a:ext>
            </a:extLst>
          </p:cNvPr>
          <p:cNvPicPr>
            <a:picLocks noChangeAspect="1"/>
          </p:cNvPicPr>
          <p:nvPr/>
        </p:nvPicPr>
        <p:blipFill>
          <a:blip r:embed="rId6"/>
          <a:stretch>
            <a:fillRect/>
          </a:stretch>
        </p:blipFill>
        <p:spPr>
          <a:xfrm>
            <a:off x="5007617" y="942538"/>
            <a:ext cx="3319842" cy="2653879"/>
          </a:xfrm>
          <a:prstGeom prst="rect">
            <a:avLst/>
          </a:prstGeom>
        </p:spPr>
      </p:pic>
      <p:pic>
        <p:nvPicPr>
          <p:cNvPr id="8" name="Picture 7">
            <a:extLst>
              <a:ext uri="{FF2B5EF4-FFF2-40B4-BE49-F238E27FC236}">
                <a16:creationId xmlns:a16="http://schemas.microsoft.com/office/drawing/2014/main" id="{84F44C61-736E-4EEB-A187-5CF0223B83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785" y="942538"/>
            <a:ext cx="4724745" cy="2653879"/>
          </a:xfrm>
          <a:prstGeom prst="rect">
            <a:avLst/>
          </a:prstGeom>
        </p:spPr>
      </p:pic>
      <p:sp>
        <p:nvSpPr>
          <p:cNvPr id="34" name="Shape 50">
            <a:extLst>
              <a:ext uri="{FF2B5EF4-FFF2-40B4-BE49-F238E27FC236}">
                <a16:creationId xmlns:a16="http://schemas.microsoft.com/office/drawing/2014/main" id="{C21710CE-BA2B-4DCB-A26F-262BDBFE4875}"/>
              </a:ext>
            </a:extLst>
          </p:cNvPr>
          <p:cNvSpPr/>
          <p:nvPr/>
        </p:nvSpPr>
        <p:spPr>
          <a:xfrm>
            <a:off x="5511274" y="5970686"/>
            <a:ext cx="2745143" cy="3488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600" b="1" i="0" u="none" strike="noStrike" kern="0" cap="none" spc="0" normalizeH="0" baseline="0" noProof="0" dirty="0">
                <a:ln>
                  <a:noFill/>
                </a:ln>
                <a:solidFill>
                  <a:srgbClr val="02519A"/>
                </a:solidFill>
                <a:effectLst/>
                <a:uLnTx/>
                <a:uFillTx/>
                <a:latin typeface="Arial"/>
                <a:cs typeface="Arial"/>
                <a:sym typeface="Arial"/>
              </a:rPr>
              <a:t>Image Processing Pipeline</a:t>
            </a:r>
            <a:endParaRPr kumimoji="0" sz="1600" b="1" i="0" u="none" strike="noStrike" kern="0" cap="none" spc="0" normalizeH="0" baseline="0" noProof="0" dirty="0">
              <a:ln>
                <a:noFill/>
              </a:ln>
              <a:solidFill>
                <a:srgbClr val="02519A"/>
              </a:solidFill>
              <a:effectLst/>
              <a:uLnTx/>
              <a:uFillTx/>
              <a:latin typeface="Arial"/>
              <a:cs typeface="Arial"/>
              <a:sym typeface="Arial"/>
            </a:endParaRPr>
          </a:p>
        </p:txBody>
      </p:sp>
      <p:sp>
        <p:nvSpPr>
          <p:cNvPr id="25" name="TextBox 24">
            <a:extLst>
              <a:ext uri="{FF2B5EF4-FFF2-40B4-BE49-F238E27FC236}">
                <a16:creationId xmlns:a16="http://schemas.microsoft.com/office/drawing/2014/main" id="{D7BE23CA-425A-4B4C-AB93-50B080D5710D}"/>
              </a:ext>
            </a:extLst>
          </p:cNvPr>
          <p:cNvSpPr txBox="1"/>
          <p:nvPr/>
        </p:nvSpPr>
        <p:spPr>
          <a:xfrm>
            <a:off x="8581170" y="6195392"/>
            <a:ext cx="3078821" cy="246221"/>
          </a:xfrm>
          <a:prstGeom prst="rect">
            <a:avLst/>
          </a:prstGeom>
          <a:noFill/>
        </p:spPr>
        <p:txBody>
          <a:bodyPr wrap="square" rtlCol="0">
            <a:spAutoFit/>
          </a:bodyPr>
          <a:lstStyle/>
          <a:p>
            <a:pPr algn="r"/>
            <a:r>
              <a:rPr lang="en-GB" sz="1000" b="1" dirty="0"/>
              <a:t>(Phil Stubbings, Data Science Campus, ONS) </a:t>
            </a:r>
          </a:p>
        </p:txBody>
      </p:sp>
      <p:pic>
        <p:nvPicPr>
          <p:cNvPr id="26" name="image10.png">
            <a:extLst>
              <a:ext uri="{FF2B5EF4-FFF2-40B4-BE49-F238E27FC236}">
                <a16:creationId xmlns:a16="http://schemas.microsoft.com/office/drawing/2014/main" id="{6508AA73-C5C5-4BEE-8FEA-0496DD1CB273}"/>
              </a:ext>
            </a:extLst>
          </p:cNvPr>
          <p:cNvPicPr/>
          <p:nvPr/>
        </p:nvPicPr>
        <p:blipFill>
          <a:blip r:embed="rId8" cstate="print">
            <a:extLst/>
          </a:blip>
          <a:stretch>
            <a:fillRect/>
          </a:stretch>
        </p:blipFill>
        <p:spPr>
          <a:xfrm>
            <a:off x="11441321" y="54707"/>
            <a:ext cx="730641" cy="736602"/>
          </a:xfrm>
          <a:prstGeom prst="rect">
            <a:avLst/>
          </a:prstGeom>
          <a:solidFill>
            <a:schemeClr val="bg1">
              <a:lumMod val="95000"/>
            </a:schemeClr>
          </a:solidFill>
          <a:ln w="12700" cap="flat">
            <a:noFill/>
            <a:miter lim="400000"/>
          </a:ln>
          <a:effectLst/>
        </p:spPr>
      </p:pic>
    </p:spTree>
    <p:extLst>
      <p:ext uri="{BB962C8B-B14F-4D97-AF65-F5344CB8AC3E}">
        <p14:creationId xmlns:p14="http://schemas.microsoft.com/office/powerpoint/2010/main" val="1060468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5A1C6A6-CAB8-4237-98B5-97EFE7EB94BC}"/>
              </a:ext>
            </a:extLst>
          </p:cNvPr>
          <p:cNvSpPr/>
          <p:nvPr/>
        </p:nvSpPr>
        <p:spPr>
          <a:xfrm>
            <a:off x="10747838" y="6273514"/>
            <a:ext cx="1424124" cy="584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22" name="Shape 50">
            <a:extLst>
              <a:ext uri="{FF2B5EF4-FFF2-40B4-BE49-F238E27FC236}">
                <a16:creationId xmlns:a16="http://schemas.microsoft.com/office/drawing/2014/main" id="{897ADD6C-863E-41FD-BDF8-B2A957A463B2}"/>
              </a:ext>
            </a:extLst>
          </p:cNvPr>
          <p:cNvSpPr/>
          <p:nvPr/>
        </p:nvSpPr>
        <p:spPr>
          <a:xfrm>
            <a:off x="130137" y="136970"/>
            <a:ext cx="8897025" cy="5642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3000" b="1" i="0" u="none" strike="noStrike" kern="0" cap="none" spc="0" normalizeH="0" baseline="0" noProof="0" dirty="0">
                <a:ln>
                  <a:noFill/>
                </a:ln>
                <a:solidFill>
                  <a:srgbClr val="02519A"/>
                </a:solidFill>
                <a:effectLst/>
                <a:uLnTx/>
                <a:uFillTx/>
                <a:latin typeface="Arial"/>
                <a:cs typeface="Arial"/>
                <a:sym typeface="Arial"/>
              </a:rPr>
              <a:t>Early Indicators of GDP</a:t>
            </a:r>
            <a:endParaRPr kumimoji="0" sz="3000" b="1" i="0" u="none" strike="noStrike" kern="0" cap="none" spc="0" normalizeH="0" baseline="0" noProof="0" dirty="0">
              <a:ln>
                <a:noFill/>
              </a:ln>
              <a:solidFill>
                <a:srgbClr val="02519A"/>
              </a:solidFill>
              <a:effectLst/>
              <a:uLnTx/>
              <a:uFillTx/>
              <a:latin typeface="Arial"/>
              <a:cs typeface="Arial"/>
              <a:sym typeface="Arial"/>
            </a:endParaRPr>
          </a:p>
        </p:txBody>
      </p:sp>
      <p:sp>
        <p:nvSpPr>
          <p:cNvPr id="124" name="Shape 52">
            <a:extLst>
              <a:ext uri="{FF2B5EF4-FFF2-40B4-BE49-F238E27FC236}">
                <a16:creationId xmlns:a16="http://schemas.microsoft.com/office/drawing/2014/main" id="{A0DDCEBA-C844-4C8A-94DE-67B224C21955}"/>
              </a:ext>
            </a:extLst>
          </p:cNvPr>
          <p:cNvSpPr/>
          <p:nvPr/>
        </p:nvSpPr>
        <p:spPr>
          <a:xfrm flipV="1">
            <a:off x="11208567" y="85864"/>
            <a:ext cx="1" cy="661538"/>
          </a:xfrm>
          <a:prstGeom prst="line">
            <a:avLst/>
          </a:prstGeom>
          <a:noFill/>
          <a:ln w="38100" cap="flat">
            <a:solidFill>
              <a:srgbClr val="0365C0"/>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grpSp>
        <p:nvGrpSpPr>
          <p:cNvPr id="9" name="Group 8">
            <a:extLst>
              <a:ext uri="{FF2B5EF4-FFF2-40B4-BE49-F238E27FC236}">
                <a16:creationId xmlns:a16="http://schemas.microsoft.com/office/drawing/2014/main" id="{89DB526B-DFFA-40D0-BA91-168840195E7C}"/>
              </a:ext>
            </a:extLst>
          </p:cNvPr>
          <p:cNvGrpSpPr/>
          <p:nvPr/>
        </p:nvGrpSpPr>
        <p:grpSpPr>
          <a:xfrm>
            <a:off x="0" y="6514825"/>
            <a:ext cx="12191999" cy="349788"/>
            <a:chOff x="-24680" y="6505947"/>
            <a:chExt cx="12216679" cy="349788"/>
          </a:xfrm>
        </p:grpSpPr>
        <p:grpSp>
          <p:nvGrpSpPr>
            <p:cNvPr id="10" name="Group 237">
              <a:extLst>
                <a:ext uri="{FF2B5EF4-FFF2-40B4-BE49-F238E27FC236}">
                  <a16:creationId xmlns:a16="http://schemas.microsoft.com/office/drawing/2014/main" id="{F4C67FDA-E273-4C4D-834B-A26090498279}"/>
                </a:ext>
              </a:extLst>
            </p:cNvPr>
            <p:cNvGrpSpPr/>
            <p:nvPr/>
          </p:nvGrpSpPr>
          <p:grpSpPr>
            <a:xfrm>
              <a:off x="-24680" y="6505947"/>
              <a:ext cx="12216679" cy="349788"/>
              <a:chOff x="0" y="25770"/>
              <a:chExt cx="13021079" cy="372423"/>
            </a:xfrm>
          </p:grpSpPr>
          <p:sp>
            <p:nvSpPr>
              <p:cNvPr id="12" name="Shape 233">
                <a:extLst>
                  <a:ext uri="{FF2B5EF4-FFF2-40B4-BE49-F238E27FC236}">
                    <a16:creationId xmlns:a16="http://schemas.microsoft.com/office/drawing/2014/main" id="{A13801DA-4448-4E67-97C3-1EEA716C1D35}"/>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sz="1800" b="1">
                    <a:solidFill>
                      <a:srgbClr val="FFFFFF"/>
                    </a:solidFill>
                    <a:latin typeface="+mn-lt"/>
                    <a:ea typeface="+mn-ea"/>
                    <a:cs typeface="+mn-cs"/>
                    <a:sym typeface="Helvetica"/>
                  </a:defRPr>
                </a:pPr>
                <a:endParaRPr kumimoji="0" sz="1800" b="1" i="0" u="none" strike="noStrike" kern="0" cap="none" spc="0" normalizeH="0" baseline="0" noProof="0" dirty="0">
                  <a:ln>
                    <a:noFill/>
                  </a:ln>
                  <a:solidFill>
                    <a:srgbClr val="FFFFFF"/>
                  </a:solidFill>
                  <a:effectLst/>
                  <a:uLnTx/>
                  <a:uFillTx/>
                  <a:latin typeface="Arial"/>
                  <a:cs typeface="Arial"/>
                  <a:sym typeface="Helvetica"/>
                </a:endParaRPr>
              </a:p>
            </p:txBody>
          </p:sp>
          <p:sp>
            <p:nvSpPr>
              <p:cNvPr id="13" name="Shape 234">
                <a:extLst>
                  <a:ext uri="{FF2B5EF4-FFF2-40B4-BE49-F238E27FC236}">
                    <a16:creationId xmlns:a16="http://schemas.microsoft.com/office/drawing/2014/main" id="{8D7D1B42-E8F4-43A8-B528-12E44F09B603}"/>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marL="0" marR="0" lvl="0" indent="0" algn="l" defTabSz="914400" rtl="0" eaLnBrk="1" fontAlgn="auto" latinLnBrk="0" hangingPunct="1">
                  <a:lnSpc>
                    <a:spcPct val="100000"/>
                  </a:lnSpc>
                  <a:spcBef>
                    <a:spcPts val="500"/>
                  </a:spcBef>
                  <a:spcAft>
                    <a:spcPts val="0"/>
                  </a:spcAft>
                  <a:buClrTx/>
                  <a:buSzTx/>
                  <a:buFontTx/>
                  <a:buNone/>
                  <a:tabLst/>
                  <a:defRPr sz="1800" b="0">
                    <a:solidFill>
                      <a:srgbClr val="000000"/>
                    </a:solidFill>
                  </a:defRPr>
                </a:pPr>
                <a:r>
                  <a:rPr kumimoji="0" sz="1200" b="1" i="0" u="none" strike="noStrike" kern="0" cap="none" spc="0" normalizeH="0" baseline="0" noProof="0" dirty="0">
                    <a:ln>
                      <a:noFill/>
                    </a:ln>
                    <a:solidFill>
                      <a:srgbClr val="FFFFFF"/>
                    </a:solidFill>
                    <a:effectLst/>
                    <a:uLnTx/>
                    <a:uFillTx/>
                    <a:latin typeface="Arial"/>
                    <a:cs typeface="Arial"/>
                    <a:sym typeface="Arial"/>
                  </a:rPr>
                  <a:t>Data Science 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   datasciencecampus.ons.gov.uk    |   datasciencecampus@ons.gov.uk   |   @</a:t>
                </a:r>
                <a:r>
                  <a:rPr kumimoji="0" lang="en-GB" sz="1200" b="1" i="0" u="none" strike="noStrike" kern="0" cap="none" spc="0" normalizeH="0" baseline="0" noProof="0" dirty="0" err="1">
                    <a:ln>
                      <a:noFill/>
                    </a:ln>
                    <a:solidFill>
                      <a:srgbClr val="FFFFFF"/>
                    </a:solidFill>
                    <a:effectLst/>
                    <a:uLnTx/>
                    <a:uFillTx/>
                    <a:latin typeface="Arial"/>
                    <a:cs typeface="Arial"/>
                    <a:sym typeface="Arial"/>
                  </a:rPr>
                  <a:t>datascicampus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a:t>
                </a:r>
                <a:r>
                  <a:rPr kumimoji="0" lang="en-GB" sz="1800" b="0" i="0" u="none" strike="noStrike" kern="0" cap="none" spc="0" normalizeH="0" baseline="0" noProof="0" dirty="0">
                    <a:ln>
                      <a:noFill/>
                    </a:ln>
                    <a:solidFill>
                      <a:srgbClr val="000000"/>
                    </a:solidFill>
                    <a:effectLst/>
                    <a:uLnTx/>
                    <a:uFillTx/>
                    <a:latin typeface="Arial"/>
                    <a:cs typeface="Arial"/>
                    <a:sym typeface="Arial"/>
                  </a:rPr>
                  <a:t>  </a:t>
                </a:r>
                <a:endParaRPr kumimoji="0" sz="1200" b="1" i="0" u="none" strike="noStrike" kern="0" cap="none" spc="0" normalizeH="0" baseline="0" noProof="0" dirty="0">
                  <a:ln>
                    <a:noFill/>
                  </a:ln>
                  <a:solidFill>
                    <a:srgbClr val="FFFFFF"/>
                  </a:solidFill>
                  <a:effectLst/>
                  <a:uLnTx/>
                  <a:uFillTx/>
                  <a:latin typeface="Arial"/>
                  <a:cs typeface="Arial"/>
                  <a:sym typeface="Arial"/>
                </a:endParaRPr>
              </a:p>
            </p:txBody>
          </p:sp>
        </p:grpSp>
        <p:sp>
          <p:nvSpPr>
            <p:cNvPr id="11" name="Rectangle 10">
              <a:extLst>
                <a:ext uri="{FF2B5EF4-FFF2-40B4-BE49-F238E27FC236}">
                  <a16:creationId xmlns:a16="http://schemas.microsoft.com/office/drawing/2014/main" id="{24284924-AD34-4B02-BE8B-C5BE9B815977}"/>
                </a:ext>
              </a:extLst>
            </p:cNvPr>
            <p:cNvSpPr/>
            <p:nvPr/>
          </p:nvSpPr>
          <p:spPr>
            <a:xfrm>
              <a:off x="10906684" y="6542341"/>
              <a:ext cx="11499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200" b="1" i="0" u="none" strike="noStrike" kern="0" cap="none" spc="0" normalizeH="0" baseline="0" noProof="0" dirty="0">
                  <a:ln>
                    <a:noFill/>
                  </a:ln>
                  <a:solidFill>
                    <a:srgbClr val="FFFFFF"/>
                  </a:solidFill>
                  <a:effectLst/>
                  <a:uLnTx/>
                  <a:uFillTx/>
                  <a:latin typeface="Arial"/>
                  <a:cs typeface="Arial"/>
                  <a:sym typeface="Arial"/>
                </a:rPr>
                <a:t>Public  |  14</a:t>
              </a:r>
            </a:p>
          </p:txBody>
        </p:sp>
      </p:grpSp>
      <p:sp>
        <p:nvSpPr>
          <p:cNvPr id="21" name="Rectangle 20">
            <a:extLst>
              <a:ext uri="{FF2B5EF4-FFF2-40B4-BE49-F238E27FC236}">
                <a16:creationId xmlns:a16="http://schemas.microsoft.com/office/drawing/2014/main" id="{0AA71E30-EB5D-41B9-A4D5-7F71B051AB36}"/>
              </a:ext>
            </a:extLst>
          </p:cNvPr>
          <p:cNvSpPr/>
          <p:nvPr/>
        </p:nvSpPr>
        <p:spPr>
          <a:xfrm>
            <a:off x="8807734" y="3547874"/>
            <a:ext cx="31712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Length of time from 2008 for the UK economy to return to pre-recession size</a:t>
            </a:r>
          </a:p>
        </p:txBody>
      </p:sp>
      <p:pic>
        <p:nvPicPr>
          <p:cNvPr id="3" name="Picture 2">
            <a:extLst>
              <a:ext uri="{FF2B5EF4-FFF2-40B4-BE49-F238E27FC236}">
                <a16:creationId xmlns:a16="http://schemas.microsoft.com/office/drawing/2014/main" id="{28721BDE-73D4-4EEF-AE63-B76D79408F1C}"/>
              </a:ext>
            </a:extLst>
          </p:cNvPr>
          <p:cNvPicPr>
            <a:picLocks noChangeAspect="1"/>
          </p:cNvPicPr>
          <p:nvPr/>
        </p:nvPicPr>
        <p:blipFill>
          <a:blip r:embed="rId3"/>
          <a:stretch>
            <a:fillRect/>
          </a:stretch>
        </p:blipFill>
        <p:spPr>
          <a:xfrm>
            <a:off x="159093" y="889527"/>
            <a:ext cx="5679214" cy="2443421"/>
          </a:xfrm>
          <a:prstGeom prst="rect">
            <a:avLst/>
          </a:prstGeom>
        </p:spPr>
      </p:pic>
      <p:sp>
        <p:nvSpPr>
          <p:cNvPr id="24" name="Oval 7">
            <a:extLst>
              <a:ext uri="{FF2B5EF4-FFF2-40B4-BE49-F238E27FC236}">
                <a16:creationId xmlns:a16="http://schemas.microsoft.com/office/drawing/2014/main" id="{5C56FC70-E0B0-44FB-8FAA-13BED638BF7F}"/>
              </a:ext>
            </a:extLst>
          </p:cNvPr>
          <p:cNvSpPr>
            <a:spLocks noChangeArrowheads="1"/>
          </p:cNvSpPr>
          <p:nvPr/>
        </p:nvSpPr>
        <p:spPr bwMode="auto">
          <a:xfrm>
            <a:off x="3460660" y="2234344"/>
            <a:ext cx="288032" cy="270293"/>
          </a:xfrm>
          <a:prstGeom prst="ellipse">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0" cap="none" spc="0" normalizeH="0" baseline="0" noProof="0">
              <a:ln>
                <a:noFill/>
              </a:ln>
              <a:solidFill>
                <a:prstClr val="black"/>
              </a:solidFill>
              <a:effectLst/>
              <a:uLnTx/>
              <a:uFillTx/>
              <a:latin typeface="Arial"/>
              <a:ea typeface="ＭＳ Ｐゴシック" panose="020B0600070205080204" pitchFamily="34" charset="-128"/>
              <a:cs typeface="Arial"/>
              <a:sym typeface="Arial"/>
            </a:endParaRPr>
          </a:p>
        </p:txBody>
      </p:sp>
      <p:pic>
        <p:nvPicPr>
          <p:cNvPr id="4" name="Picture 3">
            <a:extLst>
              <a:ext uri="{FF2B5EF4-FFF2-40B4-BE49-F238E27FC236}">
                <a16:creationId xmlns:a16="http://schemas.microsoft.com/office/drawing/2014/main" id="{42877BE6-D510-40A2-B305-776BAAD412F3}"/>
              </a:ext>
            </a:extLst>
          </p:cNvPr>
          <p:cNvPicPr>
            <a:picLocks noChangeAspect="1"/>
          </p:cNvPicPr>
          <p:nvPr/>
        </p:nvPicPr>
        <p:blipFill>
          <a:blip r:embed="rId4"/>
          <a:stretch>
            <a:fillRect/>
          </a:stretch>
        </p:blipFill>
        <p:spPr>
          <a:xfrm>
            <a:off x="709864" y="3598086"/>
            <a:ext cx="4795976" cy="2604179"/>
          </a:xfrm>
          <a:prstGeom prst="rect">
            <a:avLst/>
          </a:prstGeom>
        </p:spPr>
      </p:pic>
      <p:sp>
        <p:nvSpPr>
          <p:cNvPr id="30" name="Rectangle 29">
            <a:extLst>
              <a:ext uri="{FF2B5EF4-FFF2-40B4-BE49-F238E27FC236}">
                <a16:creationId xmlns:a16="http://schemas.microsoft.com/office/drawing/2014/main" id="{08BCAA1F-1E31-48A4-891A-76695B09D23A}"/>
              </a:ext>
            </a:extLst>
          </p:cNvPr>
          <p:cNvSpPr/>
          <p:nvPr/>
        </p:nvSpPr>
        <p:spPr>
          <a:xfrm>
            <a:off x="588469" y="6105316"/>
            <a:ext cx="33561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Fig 2. ONS National Accounts Publication Timetable</a:t>
            </a:r>
            <a:endPar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1" name="Rectangle 30">
            <a:extLst>
              <a:ext uri="{FF2B5EF4-FFF2-40B4-BE49-F238E27FC236}">
                <a16:creationId xmlns:a16="http://schemas.microsoft.com/office/drawing/2014/main" id="{BD520074-3CC1-4F17-84F7-E0A058A37F28}"/>
              </a:ext>
            </a:extLst>
          </p:cNvPr>
          <p:cNvSpPr/>
          <p:nvPr/>
        </p:nvSpPr>
        <p:spPr>
          <a:xfrm>
            <a:off x="680908" y="3294404"/>
            <a:ext cx="3171297"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Fig 1. UK GDP Growth Rate</a:t>
            </a:r>
            <a:endPar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2" name="Shape 52">
            <a:extLst>
              <a:ext uri="{FF2B5EF4-FFF2-40B4-BE49-F238E27FC236}">
                <a16:creationId xmlns:a16="http://schemas.microsoft.com/office/drawing/2014/main" id="{E9AF60B7-F181-4EA0-85FA-8ACD1E306EB6}"/>
              </a:ext>
            </a:extLst>
          </p:cNvPr>
          <p:cNvSpPr/>
          <p:nvPr/>
        </p:nvSpPr>
        <p:spPr>
          <a:xfrm flipV="1">
            <a:off x="8472264" y="933659"/>
            <a:ext cx="0" cy="5490604"/>
          </a:xfrm>
          <a:prstGeom prst="line">
            <a:avLst/>
          </a:prstGeom>
          <a:noFill/>
          <a:ln w="38100" cap="flat">
            <a:solidFill>
              <a:schemeClr val="bg1">
                <a:lumMod val="50000"/>
              </a:schemeClr>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sp>
        <p:nvSpPr>
          <p:cNvPr id="34" name="Shape 50">
            <a:extLst>
              <a:ext uri="{FF2B5EF4-FFF2-40B4-BE49-F238E27FC236}">
                <a16:creationId xmlns:a16="http://schemas.microsoft.com/office/drawing/2014/main" id="{64974F4D-CE4F-43A2-8364-8994D455BCFC}"/>
              </a:ext>
            </a:extLst>
          </p:cNvPr>
          <p:cNvSpPr/>
          <p:nvPr/>
        </p:nvSpPr>
        <p:spPr>
          <a:xfrm>
            <a:off x="5719812" y="3080297"/>
            <a:ext cx="2512563"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2800" b="1" i="0" u="none" strike="noStrike" kern="0" cap="none" spc="0" normalizeH="0" baseline="0" noProof="0" dirty="0">
                <a:ln>
                  <a:noFill/>
                </a:ln>
                <a:solidFill>
                  <a:srgbClr val="02519A"/>
                </a:solidFill>
                <a:effectLst/>
                <a:uLnTx/>
                <a:uFillTx/>
                <a:latin typeface="Arial"/>
                <a:cs typeface="Arial"/>
                <a:sym typeface="Arial"/>
              </a:rPr>
              <a:t>Early Intervention</a:t>
            </a:r>
            <a:endParaRPr kumimoji="0" sz="2800" b="1" i="0" u="none" strike="noStrike" kern="0" cap="none" spc="0" normalizeH="0" baseline="0" noProof="0" dirty="0">
              <a:ln>
                <a:noFill/>
              </a:ln>
              <a:solidFill>
                <a:srgbClr val="02519A"/>
              </a:solidFill>
              <a:effectLst/>
              <a:uLnTx/>
              <a:uFillTx/>
              <a:latin typeface="Arial"/>
              <a:cs typeface="Arial"/>
              <a:sym typeface="Arial"/>
            </a:endParaRPr>
          </a:p>
        </p:txBody>
      </p:sp>
      <p:sp>
        <p:nvSpPr>
          <p:cNvPr id="19" name="Arrow: Bent 18">
            <a:extLst>
              <a:ext uri="{FF2B5EF4-FFF2-40B4-BE49-F238E27FC236}">
                <a16:creationId xmlns:a16="http://schemas.microsoft.com/office/drawing/2014/main" id="{7FE04CA2-BE1B-44F9-84CE-B0ADC9AB98CA}"/>
              </a:ext>
            </a:extLst>
          </p:cNvPr>
          <p:cNvSpPr/>
          <p:nvPr/>
        </p:nvSpPr>
        <p:spPr>
          <a:xfrm rot="16200000" flipV="1">
            <a:off x="4329206" y="2166261"/>
            <a:ext cx="1157324" cy="4824536"/>
          </a:xfrm>
          <a:prstGeom prst="bentArrow">
            <a:avLst>
              <a:gd name="adj1" fmla="val 12564"/>
              <a:gd name="adj2" fmla="val 27495"/>
              <a:gd name="adj3" fmla="val 49000"/>
              <a:gd name="adj4" fmla="val 151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black"/>
              </a:solidFill>
              <a:effectLst/>
              <a:uLnTx/>
              <a:uFillTx/>
              <a:latin typeface="Arial"/>
              <a:ea typeface="+mn-ea"/>
              <a:cs typeface="+mn-cs"/>
              <a:sym typeface="Arial"/>
            </a:endParaRPr>
          </a:p>
        </p:txBody>
      </p:sp>
      <p:sp>
        <p:nvSpPr>
          <p:cNvPr id="39" name="Arrow: Bent 38">
            <a:extLst>
              <a:ext uri="{FF2B5EF4-FFF2-40B4-BE49-F238E27FC236}">
                <a16:creationId xmlns:a16="http://schemas.microsoft.com/office/drawing/2014/main" id="{8A044567-943B-4472-A6EF-6743E6F9C43C}"/>
              </a:ext>
            </a:extLst>
          </p:cNvPr>
          <p:cNvSpPr/>
          <p:nvPr/>
        </p:nvSpPr>
        <p:spPr>
          <a:xfrm rot="10800000" flipV="1">
            <a:off x="3918473" y="2058078"/>
            <a:ext cx="3131786" cy="1030339"/>
          </a:xfrm>
          <a:prstGeom prst="bentArrow">
            <a:avLst>
              <a:gd name="adj1" fmla="val 12564"/>
              <a:gd name="adj2" fmla="val 27495"/>
              <a:gd name="adj3" fmla="val 49000"/>
              <a:gd name="adj4" fmla="val 151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black"/>
              </a:solidFill>
              <a:effectLst/>
              <a:uLnTx/>
              <a:uFillTx/>
              <a:latin typeface="Arial"/>
              <a:ea typeface="+mn-ea"/>
              <a:cs typeface="+mn-cs"/>
              <a:sym typeface="Arial"/>
            </a:endParaRPr>
          </a:p>
        </p:txBody>
      </p:sp>
      <p:sp>
        <p:nvSpPr>
          <p:cNvPr id="40" name="Shape 50">
            <a:extLst>
              <a:ext uri="{FF2B5EF4-FFF2-40B4-BE49-F238E27FC236}">
                <a16:creationId xmlns:a16="http://schemas.microsoft.com/office/drawing/2014/main" id="{BB72E5B4-A7D5-4C73-9343-5A2DBE6F5DF4}"/>
              </a:ext>
            </a:extLst>
          </p:cNvPr>
          <p:cNvSpPr/>
          <p:nvPr/>
        </p:nvSpPr>
        <p:spPr>
          <a:xfrm>
            <a:off x="695400" y="4710285"/>
            <a:ext cx="1825650"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2800" b="1" i="0" u="none" strike="noStrike" kern="0" cap="none" spc="0" normalizeH="0" baseline="0" noProof="0" dirty="0">
                <a:ln>
                  <a:noFill/>
                </a:ln>
                <a:solidFill>
                  <a:srgbClr val="02519A"/>
                </a:solidFill>
                <a:effectLst/>
                <a:uLnTx/>
                <a:uFillTx/>
                <a:latin typeface="Arial"/>
                <a:cs typeface="Arial"/>
                <a:sym typeface="Arial"/>
              </a:rPr>
              <a:t>Early Indicators</a:t>
            </a:r>
            <a:endParaRPr kumimoji="0" sz="2800" b="1" i="0" u="none" strike="noStrike" kern="0" cap="none" spc="0" normalizeH="0" baseline="0" noProof="0" dirty="0">
              <a:ln>
                <a:noFill/>
              </a:ln>
              <a:solidFill>
                <a:srgbClr val="02519A"/>
              </a:solidFill>
              <a:effectLst/>
              <a:uLnTx/>
              <a:uFillTx/>
              <a:latin typeface="Arial"/>
              <a:cs typeface="Arial"/>
              <a:sym typeface="Arial"/>
            </a:endParaRPr>
          </a:p>
        </p:txBody>
      </p:sp>
      <p:sp>
        <p:nvSpPr>
          <p:cNvPr id="36" name="Arrow: Down 35">
            <a:extLst>
              <a:ext uri="{FF2B5EF4-FFF2-40B4-BE49-F238E27FC236}">
                <a16:creationId xmlns:a16="http://schemas.microsoft.com/office/drawing/2014/main" id="{BBF40811-5661-49A0-A89F-04D690062500}"/>
              </a:ext>
            </a:extLst>
          </p:cNvPr>
          <p:cNvSpPr/>
          <p:nvPr/>
        </p:nvSpPr>
        <p:spPr>
          <a:xfrm>
            <a:off x="892418" y="4361140"/>
            <a:ext cx="216024" cy="35223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43" name="Arrow: Down 42">
            <a:extLst>
              <a:ext uri="{FF2B5EF4-FFF2-40B4-BE49-F238E27FC236}">
                <a16:creationId xmlns:a16="http://schemas.microsoft.com/office/drawing/2014/main" id="{578345B1-E4D2-447E-8A51-432AAAF393DC}"/>
              </a:ext>
            </a:extLst>
          </p:cNvPr>
          <p:cNvSpPr/>
          <p:nvPr/>
        </p:nvSpPr>
        <p:spPr>
          <a:xfrm>
            <a:off x="2085214" y="4359890"/>
            <a:ext cx="216024" cy="35223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44" name="Arrow: Down 43">
            <a:extLst>
              <a:ext uri="{FF2B5EF4-FFF2-40B4-BE49-F238E27FC236}">
                <a16:creationId xmlns:a16="http://schemas.microsoft.com/office/drawing/2014/main" id="{365E05FD-3C0E-45A9-AB9E-24EB22B98785}"/>
              </a:ext>
            </a:extLst>
          </p:cNvPr>
          <p:cNvSpPr/>
          <p:nvPr/>
        </p:nvSpPr>
        <p:spPr>
          <a:xfrm>
            <a:off x="1488816" y="4368692"/>
            <a:ext cx="216024" cy="35223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46" name="Shape 50">
            <a:extLst>
              <a:ext uri="{FF2B5EF4-FFF2-40B4-BE49-F238E27FC236}">
                <a16:creationId xmlns:a16="http://schemas.microsoft.com/office/drawing/2014/main" id="{FE41ABBB-113B-4090-AB58-BCBD9FCB4FC0}"/>
              </a:ext>
            </a:extLst>
          </p:cNvPr>
          <p:cNvSpPr/>
          <p:nvPr/>
        </p:nvSpPr>
        <p:spPr>
          <a:xfrm>
            <a:off x="8807734" y="788599"/>
            <a:ext cx="3079581" cy="1210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-6%</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47" name="Rectangle 46">
            <a:extLst>
              <a:ext uri="{FF2B5EF4-FFF2-40B4-BE49-F238E27FC236}">
                <a16:creationId xmlns:a16="http://schemas.microsoft.com/office/drawing/2014/main" id="{D3190B4A-0E42-4602-ACBE-204DDF57CB00}"/>
              </a:ext>
            </a:extLst>
          </p:cNvPr>
          <p:cNvSpPr/>
          <p:nvPr/>
        </p:nvSpPr>
        <p:spPr>
          <a:xfrm>
            <a:off x="8780279" y="1835661"/>
            <a:ext cx="31712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Change in UK GDP between first quarter of 2008 and second quarter of 2009</a:t>
            </a:r>
          </a:p>
        </p:txBody>
      </p:sp>
      <p:sp>
        <p:nvSpPr>
          <p:cNvPr id="49" name="Shape 50">
            <a:extLst>
              <a:ext uri="{FF2B5EF4-FFF2-40B4-BE49-F238E27FC236}">
                <a16:creationId xmlns:a16="http://schemas.microsoft.com/office/drawing/2014/main" id="{96CABE2E-A7F2-4C72-8E3B-7926683529AC}"/>
              </a:ext>
            </a:extLst>
          </p:cNvPr>
          <p:cNvSpPr/>
          <p:nvPr/>
        </p:nvSpPr>
        <p:spPr>
          <a:xfrm>
            <a:off x="8780279" y="2397417"/>
            <a:ext cx="3260627" cy="1210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5 years</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50" name="Shape 50">
            <a:extLst>
              <a:ext uri="{FF2B5EF4-FFF2-40B4-BE49-F238E27FC236}">
                <a16:creationId xmlns:a16="http://schemas.microsoft.com/office/drawing/2014/main" id="{09CDBF4C-B68D-449B-AEF4-2D3D2193E564}"/>
              </a:ext>
            </a:extLst>
          </p:cNvPr>
          <p:cNvSpPr/>
          <p:nvPr/>
        </p:nvSpPr>
        <p:spPr>
          <a:xfrm>
            <a:off x="8807734" y="4258581"/>
            <a:ext cx="2535198" cy="1210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£12B</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51" name="Rectangle 50">
            <a:extLst>
              <a:ext uri="{FF2B5EF4-FFF2-40B4-BE49-F238E27FC236}">
                <a16:creationId xmlns:a16="http://schemas.microsoft.com/office/drawing/2014/main" id="{2F65D711-1851-4DC2-8CC8-53B01E8A55B2}"/>
              </a:ext>
            </a:extLst>
          </p:cNvPr>
          <p:cNvSpPr/>
          <p:nvPr/>
        </p:nvSpPr>
        <p:spPr>
          <a:xfrm>
            <a:off x="8780279" y="5274730"/>
            <a:ext cx="31712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Estimated value for earlier identification of 2008 downturn</a:t>
            </a: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54" name="Picture 53">
            <a:extLst>
              <a:ext uri="{FF2B5EF4-FFF2-40B4-BE49-F238E27FC236}">
                <a16:creationId xmlns:a16="http://schemas.microsoft.com/office/drawing/2014/main" id="{BEB48560-D8DB-47C6-8AC9-53FB964F80E7}"/>
              </a:ext>
            </a:extLst>
          </p:cNvPr>
          <p:cNvPicPr>
            <a:picLocks noChangeAspect="1"/>
          </p:cNvPicPr>
          <p:nvPr/>
        </p:nvPicPr>
        <p:blipFill>
          <a:blip r:embed="rId5"/>
          <a:stretch>
            <a:fillRect/>
          </a:stretch>
        </p:blipFill>
        <p:spPr>
          <a:xfrm>
            <a:off x="9772786" y="218986"/>
            <a:ext cx="1340081" cy="409968"/>
          </a:xfrm>
          <a:prstGeom prst="rect">
            <a:avLst/>
          </a:prstGeom>
        </p:spPr>
      </p:pic>
      <p:sp>
        <p:nvSpPr>
          <p:cNvPr id="33" name="TextBox 32">
            <a:extLst>
              <a:ext uri="{FF2B5EF4-FFF2-40B4-BE49-F238E27FC236}">
                <a16:creationId xmlns:a16="http://schemas.microsoft.com/office/drawing/2014/main" id="{08E9729C-142C-4D7E-859B-586FEDAA600E}"/>
              </a:ext>
            </a:extLst>
          </p:cNvPr>
          <p:cNvSpPr txBox="1"/>
          <p:nvPr/>
        </p:nvSpPr>
        <p:spPr>
          <a:xfrm>
            <a:off x="8581170" y="6195392"/>
            <a:ext cx="3306145" cy="246221"/>
          </a:xfrm>
          <a:prstGeom prst="rect">
            <a:avLst/>
          </a:prstGeom>
          <a:noFill/>
        </p:spPr>
        <p:txBody>
          <a:bodyPr wrap="square" rtlCol="0">
            <a:spAutoFit/>
          </a:bodyPr>
          <a:lstStyle/>
          <a:p>
            <a:pPr algn="ctr"/>
            <a:r>
              <a:rPr lang="en-GB" sz="1000" b="1" dirty="0"/>
              <a:t>(Data Science Campus, ONS)</a:t>
            </a:r>
          </a:p>
        </p:txBody>
      </p:sp>
      <p:pic>
        <p:nvPicPr>
          <p:cNvPr id="35" name="image10.png">
            <a:extLst>
              <a:ext uri="{FF2B5EF4-FFF2-40B4-BE49-F238E27FC236}">
                <a16:creationId xmlns:a16="http://schemas.microsoft.com/office/drawing/2014/main" id="{06F9184B-FFC6-4454-8AAC-10F07C3969BD}"/>
              </a:ext>
            </a:extLst>
          </p:cNvPr>
          <p:cNvPicPr/>
          <p:nvPr/>
        </p:nvPicPr>
        <p:blipFill>
          <a:blip r:embed="rId6" cstate="print">
            <a:extLst/>
          </a:blip>
          <a:stretch>
            <a:fillRect/>
          </a:stretch>
        </p:blipFill>
        <p:spPr>
          <a:xfrm>
            <a:off x="11441321" y="54707"/>
            <a:ext cx="730641" cy="736602"/>
          </a:xfrm>
          <a:prstGeom prst="rect">
            <a:avLst/>
          </a:prstGeom>
          <a:solidFill>
            <a:schemeClr val="bg1">
              <a:lumMod val="95000"/>
            </a:schemeClr>
          </a:solidFill>
          <a:ln w="12700" cap="flat">
            <a:noFill/>
            <a:miter lim="400000"/>
          </a:ln>
          <a:effectLst/>
        </p:spPr>
      </p:pic>
    </p:spTree>
    <p:extLst>
      <p:ext uri="{BB962C8B-B14F-4D97-AF65-F5344CB8AC3E}">
        <p14:creationId xmlns:p14="http://schemas.microsoft.com/office/powerpoint/2010/main" val="3495620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5A1C6A6-CAB8-4237-98B5-97EFE7EB94BC}"/>
              </a:ext>
            </a:extLst>
          </p:cNvPr>
          <p:cNvSpPr/>
          <p:nvPr/>
        </p:nvSpPr>
        <p:spPr>
          <a:xfrm>
            <a:off x="10747838" y="6273514"/>
            <a:ext cx="1424124" cy="584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22" name="Shape 50">
            <a:extLst>
              <a:ext uri="{FF2B5EF4-FFF2-40B4-BE49-F238E27FC236}">
                <a16:creationId xmlns:a16="http://schemas.microsoft.com/office/drawing/2014/main" id="{897ADD6C-863E-41FD-BDF8-B2A957A463B2}"/>
              </a:ext>
            </a:extLst>
          </p:cNvPr>
          <p:cNvSpPr/>
          <p:nvPr/>
        </p:nvSpPr>
        <p:spPr>
          <a:xfrm>
            <a:off x="130137" y="136970"/>
            <a:ext cx="8897025" cy="56425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3000" b="1" i="0" u="none" strike="noStrike" kern="0" cap="none" spc="0" normalizeH="0" baseline="0" noProof="0" dirty="0">
                <a:ln>
                  <a:noFill/>
                </a:ln>
                <a:solidFill>
                  <a:srgbClr val="02519A"/>
                </a:solidFill>
                <a:effectLst/>
                <a:uLnTx/>
                <a:uFillTx/>
                <a:latin typeface="Arial"/>
                <a:cs typeface="Arial"/>
                <a:sym typeface="Arial"/>
              </a:rPr>
              <a:t>Early Indicators of GDP</a:t>
            </a:r>
            <a:endParaRPr kumimoji="0" sz="3000" b="1" i="0" u="none" strike="noStrike" kern="0" cap="none" spc="0" normalizeH="0" baseline="0" noProof="0" dirty="0">
              <a:ln>
                <a:noFill/>
              </a:ln>
              <a:solidFill>
                <a:srgbClr val="02519A"/>
              </a:solidFill>
              <a:effectLst/>
              <a:uLnTx/>
              <a:uFillTx/>
              <a:latin typeface="Arial"/>
              <a:cs typeface="Arial"/>
              <a:sym typeface="Arial"/>
            </a:endParaRPr>
          </a:p>
        </p:txBody>
      </p:sp>
      <p:sp>
        <p:nvSpPr>
          <p:cNvPr id="124" name="Shape 52">
            <a:extLst>
              <a:ext uri="{FF2B5EF4-FFF2-40B4-BE49-F238E27FC236}">
                <a16:creationId xmlns:a16="http://schemas.microsoft.com/office/drawing/2014/main" id="{A0DDCEBA-C844-4C8A-94DE-67B224C21955}"/>
              </a:ext>
            </a:extLst>
          </p:cNvPr>
          <p:cNvSpPr/>
          <p:nvPr/>
        </p:nvSpPr>
        <p:spPr>
          <a:xfrm flipV="1">
            <a:off x="11208567" y="85864"/>
            <a:ext cx="1" cy="661538"/>
          </a:xfrm>
          <a:prstGeom prst="line">
            <a:avLst/>
          </a:prstGeom>
          <a:noFill/>
          <a:ln w="38100" cap="flat">
            <a:solidFill>
              <a:srgbClr val="0365C0"/>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grpSp>
        <p:nvGrpSpPr>
          <p:cNvPr id="9" name="Group 8">
            <a:extLst>
              <a:ext uri="{FF2B5EF4-FFF2-40B4-BE49-F238E27FC236}">
                <a16:creationId xmlns:a16="http://schemas.microsoft.com/office/drawing/2014/main" id="{89DB526B-DFFA-40D0-BA91-168840195E7C}"/>
              </a:ext>
            </a:extLst>
          </p:cNvPr>
          <p:cNvGrpSpPr/>
          <p:nvPr/>
        </p:nvGrpSpPr>
        <p:grpSpPr>
          <a:xfrm>
            <a:off x="0" y="6532580"/>
            <a:ext cx="12191999" cy="349788"/>
            <a:chOff x="-24680" y="6505947"/>
            <a:chExt cx="12216679" cy="349788"/>
          </a:xfrm>
        </p:grpSpPr>
        <p:grpSp>
          <p:nvGrpSpPr>
            <p:cNvPr id="10" name="Group 237">
              <a:extLst>
                <a:ext uri="{FF2B5EF4-FFF2-40B4-BE49-F238E27FC236}">
                  <a16:creationId xmlns:a16="http://schemas.microsoft.com/office/drawing/2014/main" id="{F4C67FDA-E273-4C4D-834B-A26090498279}"/>
                </a:ext>
              </a:extLst>
            </p:cNvPr>
            <p:cNvGrpSpPr/>
            <p:nvPr/>
          </p:nvGrpSpPr>
          <p:grpSpPr>
            <a:xfrm>
              <a:off x="-24680" y="6505947"/>
              <a:ext cx="12216679" cy="349788"/>
              <a:chOff x="0" y="25770"/>
              <a:chExt cx="13021079" cy="372423"/>
            </a:xfrm>
          </p:grpSpPr>
          <p:sp>
            <p:nvSpPr>
              <p:cNvPr id="12" name="Shape 233">
                <a:extLst>
                  <a:ext uri="{FF2B5EF4-FFF2-40B4-BE49-F238E27FC236}">
                    <a16:creationId xmlns:a16="http://schemas.microsoft.com/office/drawing/2014/main" id="{A13801DA-4448-4E67-97C3-1EEA716C1D35}"/>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sz="1800" b="1">
                    <a:solidFill>
                      <a:srgbClr val="FFFFFF"/>
                    </a:solidFill>
                    <a:latin typeface="+mn-lt"/>
                    <a:ea typeface="+mn-ea"/>
                    <a:cs typeface="+mn-cs"/>
                    <a:sym typeface="Helvetica"/>
                  </a:defRPr>
                </a:pPr>
                <a:endParaRPr kumimoji="0" sz="1800" b="1" i="0" u="none" strike="noStrike" kern="0" cap="none" spc="0" normalizeH="0" baseline="0" noProof="0" dirty="0">
                  <a:ln>
                    <a:noFill/>
                  </a:ln>
                  <a:solidFill>
                    <a:srgbClr val="FFFFFF"/>
                  </a:solidFill>
                  <a:effectLst/>
                  <a:uLnTx/>
                  <a:uFillTx/>
                  <a:latin typeface="Arial"/>
                  <a:cs typeface="Arial"/>
                  <a:sym typeface="Helvetica"/>
                </a:endParaRPr>
              </a:p>
            </p:txBody>
          </p:sp>
          <p:sp>
            <p:nvSpPr>
              <p:cNvPr id="13" name="Shape 234">
                <a:extLst>
                  <a:ext uri="{FF2B5EF4-FFF2-40B4-BE49-F238E27FC236}">
                    <a16:creationId xmlns:a16="http://schemas.microsoft.com/office/drawing/2014/main" id="{8D7D1B42-E8F4-43A8-B528-12E44F09B603}"/>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marL="0" marR="0" lvl="0" indent="0" algn="l" defTabSz="914400" rtl="0" eaLnBrk="1" fontAlgn="auto" latinLnBrk="0" hangingPunct="1">
                  <a:lnSpc>
                    <a:spcPct val="100000"/>
                  </a:lnSpc>
                  <a:spcBef>
                    <a:spcPts val="500"/>
                  </a:spcBef>
                  <a:spcAft>
                    <a:spcPts val="0"/>
                  </a:spcAft>
                  <a:buClrTx/>
                  <a:buSzTx/>
                  <a:buFontTx/>
                  <a:buNone/>
                  <a:tabLst/>
                  <a:defRPr sz="1800" b="0">
                    <a:solidFill>
                      <a:srgbClr val="000000"/>
                    </a:solidFill>
                  </a:defRPr>
                </a:pPr>
                <a:r>
                  <a:rPr kumimoji="0" sz="1200" b="1" i="0" u="none" strike="noStrike" kern="0" cap="none" spc="0" normalizeH="0" baseline="0" noProof="0" dirty="0">
                    <a:ln>
                      <a:noFill/>
                    </a:ln>
                    <a:solidFill>
                      <a:srgbClr val="FFFFFF"/>
                    </a:solidFill>
                    <a:effectLst/>
                    <a:uLnTx/>
                    <a:uFillTx/>
                    <a:latin typeface="Arial"/>
                    <a:cs typeface="Arial"/>
                    <a:sym typeface="Arial"/>
                  </a:rPr>
                  <a:t>Data Science 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   datasciencecampus.ons.gov.uk    |   datasciencecampus@ons.gov.uk   |   @</a:t>
                </a:r>
                <a:r>
                  <a:rPr kumimoji="0" lang="en-GB" sz="1200" b="1" i="0" u="none" strike="noStrike" kern="0" cap="none" spc="0" normalizeH="0" baseline="0" noProof="0" dirty="0" err="1">
                    <a:ln>
                      <a:noFill/>
                    </a:ln>
                    <a:solidFill>
                      <a:srgbClr val="FFFFFF"/>
                    </a:solidFill>
                    <a:effectLst/>
                    <a:uLnTx/>
                    <a:uFillTx/>
                    <a:latin typeface="Arial"/>
                    <a:cs typeface="Arial"/>
                    <a:sym typeface="Arial"/>
                  </a:rPr>
                  <a:t>datascicampus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a:t>
                </a:r>
                <a:r>
                  <a:rPr kumimoji="0" lang="en-GB" sz="1800" b="0" i="0" u="none" strike="noStrike" kern="0" cap="none" spc="0" normalizeH="0" baseline="0" noProof="0" dirty="0">
                    <a:ln>
                      <a:noFill/>
                    </a:ln>
                    <a:solidFill>
                      <a:srgbClr val="000000"/>
                    </a:solidFill>
                    <a:effectLst/>
                    <a:uLnTx/>
                    <a:uFillTx/>
                    <a:latin typeface="Arial"/>
                    <a:cs typeface="Arial"/>
                    <a:sym typeface="Arial"/>
                  </a:rPr>
                  <a:t>  </a:t>
                </a:r>
                <a:endParaRPr kumimoji="0" sz="1200" b="1" i="0" u="none" strike="noStrike" kern="0" cap="none" spc="0" normalizeH="0" baseline="0" noProof="0" dirty="0">
                  <a:ln>
                    <a:noFill/>
                  </a:ln>
                  <a:solidFill>
                    <a:srgbClr val="FFFFFF"/>
                  </a:solidFill>
                  <a:effectLst/>
                  <a:uLnTx/>
                  <a:uFillTx/>
                  <a:latin typeface="Arial"/>
                  <a:cs typeface="Arial"/>
                  <a:sym typeface="Arial"/>
                </a:endParaRPr>
              </a:p>
            </p:txBody>
          </p:sp>
        </p:grpSp>
        <p:sp>
          <p:nvSpPr>
            <p:cNvPr id="11" name="Rectangle 10">
              <a:extLst>
                <a:ext uri="{FF2B5EF4-FFF2-40B4-BE49-F238E27FC236}">
                  <a16:creationId xmlns:a16="http://schemas.microsoft.com/office/drawing/2014/main" id="{24284924-AD34-4B02-BE8B-C5BE9B815977}"/>
                </a:ext>
              </a:extLst>
            </p:cNvPr>
            <p:cNvSpPr/>
            <p:nvPr/>
          </p:nvSpPr>
          <p:spPr>
            <a:xfrm>
              <a:off x="10906684" y="6542341"/>
              <a:ext cx="11499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200" b="1" i="0" u="none" strike="noStrike" kern="0" cap="none" spc="0" normalizeH="0" baseline="0" noProof="0" dirty="0">
                  <a:ln>
                    <a:noFill/>
                  </a:ln>
                  <a:solidFill>
                    <a:srgbClr val="FFFFFF"/>
                  </a:solidFill>
                  <a:effectLst/>
                  <a:uLnTx/>
                  <a:uFillTx/>
                  <a:latin typeface="Arial"/>
                  <a:cs typeface="Arial"/>
                  <a:sym typeface="Arial"/>
                </a:rPr>
                <a:t>Public  |  15</a:t>
              </a:r>
            </a:p>
          </p:txBody>
        </p:sp>
      </p:grpSp>
      <p:sp>
        <p:nvSpPr>
          <p:cNvPr id="21" name="Rectangle 20">
            <a:extLst>
              <a:ext uri="{FF2B5EF4-FFF2-40B4-BE49-F238E27FC236}">
                <a16:creationId xmlns:a16="http://schemas.microsoft.com/office/drawing/2014/main" id="{0AA71E30-EB5D-41B9-A4D5-7F71B051AB36}"/>
              </a:ext>
            </a:extLst>
          </p:cNvPr>
          <p:cNvSpPr/>
          <p:nvPr/>
        </p:nvSpPr>
        <p:spPr>
          <a:xfrm>
            <a:off x="8780279" y="3673331"/>
            <a:ext cx="31712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Length of time from 2008 for the UK economy to return to pre-recession size</a:t>
            </a:r>
          </a:p>
        </p:txBody>
      </p:sp>
      <p:sp>
        <p:nvSpPr>
          <p:cNvPr id="32" name="Shape 52">
            <a:extLst>
              <a:ext uri="{FF2B5EF4-FFF2-40B4-BE49-F238E27FC236}">
                <a16:creationId xmlns:a16="http://schemas.microsoft.com/office/drawing/2014/main" id="{E9AF60B7-F181-4EA0-85FA-8ACD1E306EB6}"/>
              </a:ext>
            </a:extLst>
          </p:cNvPr>
          <p:cNvSpPr/>
          <p:nvPr/>
        </p:nvSpPr>
        <p:spPr>
          <a:xfrm flipV="1">
            <a:off x="8472264" y="933659"/>
            <a:ext cx="0" cy="5490604"/>
          </a:xfrm>
          <a:prstGeom prst="line">
            <a:avLst/>
          </a:prstGeom>
          <a:noFill/>
          <a:ln w="38100" cap="flat">
            <a:solidFill>
              <a:schemeClr val="bg1">
                <a:lumMod val="50000"/>
              </a:schemeClr>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sp>
        <p:nvSpPr>
          <p:cNvPr id="46" name="Shape 50">
            <a:extLst>
              <a:ext uri="{FF2B5EF4-FFF2-40B4-BE49-F238E27FC236}">
                <a16:creationId xmlns:a16="http://schemas.microsoft.com/office/drawing/2014/main" id="{FE41ABBB-113B-4090-AB58-BCBD9FCB4FC0}"/>
              </a:ext>
            </a:extLst>
          </p:cNvPr>
          <p:cNvSpPr/>
          <p:nvPr/>
        </p:nvSpPr>
        <p:spPr>
          <a:xfrm>
            <a:off x="8807734" y="788599"/>
            <a:ext cx="3079581" cy="1210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-6%</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47" name="Rectangle 46">
            <a:extLst>
              <a:ext uri="{FF2B5EF4-FFF2-40B4-BE49-F238E27FC236}">
                <a16:creationId xmlns:a16="http://schemas.microsoft.com/office/drawing/2014/main" id="{D3190B4A-0E42-4602-ACBE-204DDF57CB00}"/>
              </a:ext>
            </a:extLst>
          </p:cNvPr>
          <p:cNvSpPr/>
          <p:nvPr/>
        </p:nvSpPr>
        <p:spPr>
          <a:xfrm>
            <a:off x="8780279" y="1835661"/>
            <a:ext cx="31712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Change in UK GDP between first quarter of 2008 and second quarter of 2009</a:t>
            </a:r>
          </a:p>
        </p:txBody>
      </p:sp>
      <p:sp>
        <p:nvSpPr>
          <p:cNvPr id="49" name="Shape 50">
            <a:extLst>
              <a:ext uri="{FF2B5EF4-FFF2-40B4-BE49-F238E27FC236}">
                <a16:creationId xmlns:a16="http://schemas.microsoft.com/office/drawing/2014/main" id="{96CABE2E-A7F2-4C72-8E3B-7926683529AC}"/>
              </a:ext>
            </a:extLst>
          </p:cNvPr>
          <p:cNvSpPr/>
          <p:nvPr/>
        </p:nvSpPr>
        <p:spPr>
          <a:xfrm>
            <a:off x="8796275" y="2434510"/>
            <a:ext cx="3260627" cy="1210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5 years</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50" name="Shape 50">
            <a:extLst>
              <a:ext uri="{FF2B5EF4-FFF2-40B4-BE49-F238E27FC236}">
                <a16:creationId xmlns:a16="http://schemas.microsoft.com/office/drawing/2014/main" id="{09CDBF4C-B68D-449B-AEF4-2D3D2193E564}"/>
              </a:ext>
            </a:extLst>
          </p:cNvPr>
          <p:cNvSpPr/>
          <p:nvPr/>
        </p:nvSpPr>
        <p:spPr>
          <a:xfrm>
            <a:off x="8780279" y="4300413"/>
            <a:ext cx="2535198" cy="1210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7200" b="1" i="0" u="none" strike="noStrike" kern="0" cap="none" spc="0" normalizeH="0" baseline="0" noProof="0" dirty="0">
                <a:ln>
                  <a:noFill/>
                </a:ln>
                <a:solidFill>
                  <a:srgbClr val="02519A"/>
                </a:solidFill>
                <a:effectLst/>
                <a:uLnTx/>
                <a:uFillTx/>
                <a:latin typeface="Arial"/>
                <a:cs typeface="Arial"/>
                <a:sym typeface="Arial"/>
              </a:rPr>
              <a:t>£12B</a:t>
            </a:r>
            <a:endParaRPr kumimoji="0" sz="7200" b="1" i="0" u="none" strike="noStrike" kern="0" cap="none" spc="0" normalizeH="0" baseline="0" noProof="0" dirty="0">
              <a:ln>
                <a:noFill/>
              </a:ln>
              <a:solidFill>
                <a:srgbClr val="02519A"/>
              </a:solidFill>
              <a:effectLst/>
              <a:uLnTx/>
              <a:uFillTx/>
              <a:latin typeface="Arial"/>
              <a:cs typeface="Arial"/>
              <a:sym typeface="Arial"/>
            </a:endParaRPr>
          </a:p>
        </p:txBody>
      </p:sp>
      <p:sp>
        <p:nvSpPr>
          <p:cNvPr id="51" name="Rectangle 50">
            <a:extLst>
              <a:ext uri="{FF2B5EF4-FFF2-40B4-BE49-F238E27FC236}">
                <a16:creationId xmlns:a16="http://schemas.microsoft.com/office/drawing/2014/main" id="{2F65D711-1851-4DC2-8CC8-53B01E8A55B2}"/>
              </a:ext>
            </a:extLst>
          </p:cNvPr>
          <p:cNvSpPr/>
          <p:nvPr/>
        </p:nvSpPr>
        <p:spPr>
          <a:xfrm>
            <a:off x="8796275" y="5356362"/>
            <a:ext cx="31712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Arial"/>
              </a:rPr>
              <a:t>Estimated value for earlier identification of 2008 downturn</a:t>
            </a: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3" name="Shape 52">
            <a:extLst>
              <a:ext uri="{FF2B5EF4-FFF2-40B4-BE49-F238E27FC236}">
                <a16:creationId xmlns:a16="http://schemas.microsoft.com/office/drawing/2014/main" id="{AF037297-218C-47B7-A8EB-0698FA0D5F1D}"/>
              </a:ext>
            </a:extLst>
          </p:cNvPr>
          <p:cNvSpPr/>
          <p:nvPr/>
        </p:nvSpPr>
        <p:spPr>
          <a:xfrm flipV="1">
            <a:off x="3719736" y="962732"/>
            <a:ext cx="0" cy="5490604"/>
          </a:xfrm>
          <a:prstGeom prst="line">
            <a:avLst/>
          </a:prstGeom>
          <a:noFill/>
          <a:ln w="38100" cap="flat">
            <a:solidFill>
              <a:schemeClr val="bg1">
                <a:lumMod val="50000"/>
              </a:schemeClr>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pic>
        <p:nvPicPr>
          <p:cNvPr id="29" name="Picture 28">
            <a:extLst>
              <a:ext uri="{FF2B5EF4-FFF2-40B4-BE49-F238E27FC236}">
                <a16:creationId xmlns:a16="http://schemas.microsoft.com/office/drawing/2014/main" id="{14623E80-D85F-4BBD-8844-F374E8E355E0}"/>
              </a:ext>
            </a:extLst>
          </p:cNvPr>
          <p:cNvPicPr>
            <a:picLocks noChangeAspect="1"/>
          </p:cNvPicPr>
          <p:nvPr/>
        </p:nvPicPr>
        <p:blipFill>
          <a:blip r:embed="rId3"/>
          <a:stretch>
            <a:fillRect/>
          </a:stretch>
        </p:blipFill>
        <p:spPr>
          <a:xfrm>
            <a:off x="337313" y="823659"/>
            <a:ext cx="3601727" cy="2419052"/>
          </a:xfrm>
          <a:prstGeom prst="rect">
            <a:avLst/>
          </a:prstGeom>
        </p:spPr>
      </p:pic>
      <p:sp>
        <p:nvSpPr>
          <p:cNvPr id="35" name="Arrow: Down 34">
            <a:extLst>
              <a:ext uri="{FF2B5EF4-FFF2-40B4-BE49-F238E27FC236}">
                <a16:creationId xmlns:a16="http://schemas.microsoft.com/office/drawing/2014/main" id="{026447FB-E8DA-4872-B763-93FE3BEC6A3B}"/>
              </a:ext>
            </a:extLst>
          </p:cNvPr>
          <p:cNvSpPr/>
          <p:nvPr/>
        </p:nvSpPr>
        <p:spPr>
          <a:xfrm flipV="1">
            <a:off x="868402" y="1574939"/>
            <a:ext cx="259046" cy="52245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38" name="Shape 50">
            <a:extLst>
              <a:ext uri="{FF2B5EF4-FFF2-40B4-BE49-F238E27FC236}">
                <a16:creationId xmlns:a16="http://schemas.microsoft.com/office/drawing/2014/main" id="{6506D0D7-7A6D-47E2-95FC-DA9BD0F4F1B5}"/>
              </a:ext>
            </a:extLst>
          </p:cNvPr>
          <p:cNvSpPr/>
          <p:nvPr/>
        </p:nvSpPr>
        <p:spPr>
          <a:xfrm>
            <a:off x="286840" y="2162380"/>
            <a:ext cx="1422170"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400" b="1" i="0" u="none" strike="noStrike" kern="0" cap="none" spc="0" normalizeH="0" baseline="0" noProof="0" dirty="0">
                <a:ln>
                  <a:noFill/>
                </a:ln>
                <a:solidFill>
                  <a:prstClr val="black"/>
                </a:solidFill>
                <a:effectLst/>
                <a:uLnTx/>
                <a:uFillTx/>
                <a:latin typeface="Arial"/>
                <a:cs typeface="Arial"/>
                <a:sym typeface="Arial"/>
              </a:rPr>
              <a:t>VAT turnover returns</a:t>
            </a:r>
            <a:endParaRPr kumimoji="0" sz="1400" b="1" i="0" u="none" strike="noStrike" kern="0" cap="none" spc="0" normalizeH="0" baseline="0" noProof="0" dirty="0">
              <a:ln>
                <a:noFill/>
              </a:ln>
              <a:solidFill>
                <a:prstClr val="black"/>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3DAF23A2-43AD-4106-915C-F31C742009AC}"/>
              </a:ext>
            </a:extLst>
          </p:cNvPr>
          <p:cNvPicPr>
            <a:picLocks noChangeAspect="1"/>
          </p:cNvPicPr>
          <p:nvPr/>
        </p:nvPicPr>
        <p:blipFill>
          <a:blip r:embed="rId4"/>
          <a:stretch>
            <a:fillRect/>
          </a:stretch>
        </p:blipFill>
        <p:spPr>
          <a:xfrm>
            <a:off x="4190891" y="3830961"/>
            <a:ext cx="3810218" cy="1924749"/>
          </a:xfrm>
          <a:prstGeom prst="rect">
            <a:avLst/>
          </a:prstGeom>
          <a:ln w="12700">
            <a:solidFill>
              <a:schemeClr val="tx1"/>
            </a:solidFill>
          </a:ln>
        </p:spPr>
      </p:pic>
      <p:pic>
        <p:nvPicPr>
          <p:cNvPr id="6" name="Picture 5">
            <a:extLst>
              <a:ext uri="{FF2B5EF4-FFF2-40B4-BE49-F238E27FC236}">
                <a16:creationId xmlns:a16="http://schemas.microsoft.com/office/drawing/2014/main" id="{0BA75924-A694-4F7D-9461-5FCB2A5D019E}"/>
              </a:ext>
            </a:extLst>
          </p:cNvPr>
          <p:cNvPicPr>
            <a:picLocks noChangeAspect="1"/>
          </p:cNvPicPr>
          <p:nvPr/>
        </p:nvPicPr>
        <p:blipFill>
          <a:blip r:embed="rId5"/>
          <a:stretch>
            <a:fillRect/>
          </a:stretch>
        </p:blipFill>
        <p:spPr>
          <a:xfrm>
            <a:off x="4413750" y="952026"/>
            <a:ext cx="3364499" cy="2279317"/>
          </a:xfrm>
          <a:prstGeom prst="rect">
            <a:avLst/>
          </a:prstGeom>
          <a:ln w="12700">
            <a:solidFill>
              <a:schemeClr val="tx1"/>
            </a:solidFill>
          </a:ln>
        </p:spPr>
      </p:pic>
      <p:pic>
        <p:nvPicPr>
          <p:cNvPr id="7" name="Picture 6">
            <a:extLst>
              <a:ext uri="{FF2B5EF4-FFF2-40B4-BE49-F238E27FC236}">
                <a16:creationId xmlns:a16="http://schemas.microsoft.com/office/drawing/2014/main" id="{474D6E01-7DBA-4495-B4C9-8EBB5508FB75}"/>
              </a:ext>
            </a:extLst>
          </p:cNvPr>
          <p:cNvPicPr>
            <a:picLocks noChangeAspect="1"/>
          </p:cNvPicPr>
          <p:nvPr/>
        </p:nvPicPr>
        <p:blipFill>
          <a:blip r:embed="rId6"/>
          <a:stretch>
            <a:fillRect/>
          </a:stretch>
        </p:blipFill>
        <p:spPr>
          <a:xfrm>
            <a:off x="179414" y="3814221"/>
            <a:ext cx="3331909" cy="1732593"/>
          </a:xfrm>
          <a:prstGeom prst="rect">
            <a:avLst/>
          </a:prstGeom>
        </p:spPr>
      </p:pic>
      <p:sp>
        <p:nvSpPr>
          <p:cNvPr id="42" name="Shape 50">
            <a:extLst>
              <a:ext uri="{FF2B5EF4-FFF2-40B4-BE49-F238E27FC236}">
                <a16:creationId xmlns:a16="http://schemas.microsoft.com/office/drawing/2014/main" id="{A71A6A64-913A-4C58-82FF-34B20640CA25}"/>
              </a:ext>
            </a:extLst>
          </p:cNvPr>
          <p:cNvSpPr/>
          <p:nvPr/>
        </p:nvSpPr>
        <p:spPr>
          <a:xfrm>
            <a:off x="904952" y="3307735"/>
            <a:ext cx="1880834" cy="3488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600" b="1" i="0" u="none" strike="noStrike" kern="0" cap="none" spc="0" normalizeH="0" baseline="0" noProof="0" dirty="0">
                <a:ln>
                  <a:noFill/>
                </a:ln>
                <a:solidFill>
                  <a:srgbClr val="02519A"/>
                </a:solidFill>
                <a:effectLst/>
                <a:uLnTx/>
                <a:uFillTx/>
                <a:latin typeface="Arial"/>
                <a:cs typeface="Arial"/>
                <a:sym typeface="Arial"/>
              </a:rPr>
              <a:t>HMRC VAT Data</a:t>
            </a:r>
            <a:endParaRPr kumimoji="0" sz="1600" b="1" i="0" u="none" strike="noStrike" kern="0" cap="none" spc="0" normalizeH="0" baseline="0" noProof="0" dirty="0">
              <a:ln>
                <a:noFill/>
              </a:ln>
              <a:solidFill>
                <a:srgbClr val="02519A"/>
              </a:solidFill>
              <a:effectLst/>
              <a:uLnTx/>
              <a:uFillTx/>
              <a:latin typeface="Arial"/>
              <a:cs typeface="Arial"/>
              <a:sym typeface="Arial"/>
            </a:endParaRPr>
          </a:p>
        </p:txBody>
      </p:sp>
      <p:sp>
        <p:nvSpPr>
          <p:cNvPr id="45" name="Shape 50">
            <a:extLst>
              <a:ext uri="{FF2B5EF4-FFF2-40B4-BE49-F238E27FC236}">
                <a16:creationId xmlns:a16="http://schemas.microsoft.com/office/drawing/2014/main" id="{C92297BA-D338-45D5-A33C-F41B01F0E248}"/>
              </a:ext>
            </a:extLst>
          </p:cNvPr>
          <p:cNvSpPr/>
          <p:nvPr/>
        </p:nvSpPr>
        <p:spPr>
          <a:xfrm>
            <a:off x="4912819" y="3307735"/>
            <a:ext cx="2336870" cy="3488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600" b="1" i="0" u="none" strike="noStrike" kern="0" cap="none" spc="0" normalizeH="0" baseline="0" noProof="0" dirty="0">
                <a:ln>
                  <a:noFill/>
                </a:ln>
                <a:solidFill>
                  <a:srgbClr val="02519A"/>
                </a:solidFill>
                <a:effectLst/>
                <a:uLnTx/>
                <a:uFillTx/>
                <a:latin typeface="Arial"/>
                <a:cs typeface="Arial"/>
                <a:sym typeface="Arial"/>
              </a:rPr>
              <a:t>AIS Ship Location</a:t>
            </a:r>
            <a:endParaRPr kumimoji="0" sz="1600" b="1" i="0" u="none" strike="noStrike" kern="0" cap="none" spc="0" normalizeH="0" baseline="0" noProof="0" dirty="0">
              <a:ln>
                <a:noFill/>
              </a:ln>
              <a:solidFill>
                <a:srgbClr val="02519A"/>
              </a:solidFill>
              <a:effectLst/>
              <a:uLnTx/>
              <a:uFillTx/>
              <a:latin typeface="Arial"/>
              <a:cs typeface="Arial"/>
              <a:sym typeface="Arial"/>
            </a:endParaRPr>
          </a:p>
        </p:txBody>
      </p:sp>
      <p:sp>
        <p:nvSpPr>
          <p:cNvPr id="48" name="Shape 50">
            <a:extLst>
              <a:ext uri="{FF2B5EF4-FFF2-40B4-BE49-F238E27FC236}">
                <a16:creationId xmlns:a16="http://schemas.microsoft.com/office/drawing/2014/main" id="{52262131-3F24-4688-89ED-687BA524C3D1}"/>
              </a:ext>
            </a:extLst>
          </p:cNvPr>
          <p:cNvSpPr/>
          <p:nvPr/>
        </p:nvSpPr>
        <p:spPr>
          <a:xfrm>
            <a:off x="904952" y="5905178"/>
            <a:ext cx="1880834" cy="3488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600" b="1" i="0" u="none" strike="noStrike" kern="0" cap="none" spc="0" normalizeH="0" baseline="0" noProof="0" dirty="0">
                <a:ln>
                  <a:noFill/>
                </a:ln>
                <a:solidFill>
                  <a:srgbClr val="02519A"/>
                </a:solidFill>
                <a:effectLst/>
                <a:uLnTx/>
                <a:uFillTx/>
                <a:latin typeface="Arial"/>
                <a:cs typeface="Arial"/>
                <a:sym typeface="Arial"/>
              </a:rPr>
              <a:t>Road Traffic</a:t>
            </a:r>
            <a:endParaRPr kumimoji="0" sz="1600" b="1" i="0" u="none" strike="noStrike" kern="0" cap="none" spc="0" normalizeH="0" baseline="0" noProof="0" dirty="0">
              <a:ln>
                <a:noFill/>
              </a:ln>
              <a:solidFill>
                <a:srgbClr val="02519A"/>
              </a:solidFill>
              <a:effectLst/>
              <a:uLnTx/>
              <a:uFillTx/>
              <a:latin typeface="Arial"/>
              <a:cs typeface="Arial"/>
              <a:sym typeface="Arial"/>
            </a:endParaRPr>
          </a:p>
        </p:txBody>
      </p:sp>
      <p:sp>
        <p:nvSpPr>
          <p:cNvPr id="52" name="Shape 50">
            <a:extLst>
              <a:ext uri="{FF2B5EF4-FFF2-40B4-BE49-F238E27FC236}">
                <a16:creationId xmlns:a16="http://schemas.microsoft.com/office/drawing/2014/main" id="{C885373A-6A25-40A5-A23C-D4E1B9E47708}"/>
              </a:ext>
            </a:extLst>
          </p:cNvPr>
          <p:cNvSpPr/>
          <p:nvPr/>
        </p:nvSpPr>
        <p:spPr>
          <a:xfrm>
            <a:off x="5155583" y="5888850"/>
            <a:ext cx="1880834" cy="34881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600" b="1" i="0" u="none" strike="noStrike" kern="0" cap="none" spc="0" normalizeH="0" baseline="0" noProof="0" dirty="0">
                <a:ln>
                  <a:noFill/>
                </a:ln>
                <a:solidFill>
                  <a:srgbClr val="02519A"/>
                </a:solidFill>
                <a:effectLst/>
                <a:uLnTx/>
                <a:uFillTx/>
                <a:latin typeface="Arial"/>
                <a:cs typeface="Arial"/>
                <a:sym typeface="Arial"/>
              </a:rPr>
              <a:t>Broadband Traffic</a:t>
            </a:r>
            <a:endParaRPr kumimoji="0" sz="1600" b="1" i="0" u="none" strike="noStrike" kern="0" cap="none" spc="0" normalizeH="0" baseline="0" noProof="0" dirty="0">
              <a:ln>
                <a:noFill/>
              </a:ln>
              <a:solidFill>
                <a:srgbClr val="02519A"/>
              </a:solidFill>
              <a:effectLst/>
              <a:uLnTx/>
              <a:uFillTx/>
              <a:latin typeface="Arial"/>
              <a:cs typeface="Arial"/>
              <a:sym typeface="Arial"/>
            </a:endParaRPr>
          </a:p>
        </p:txBody>
      </p:sp>
      <p:pic>
        <p:nvPicPr>
          <p:cNvPr id="58" name="Picture 57">
            <a:extLst>
              <a:ext uri="{FF2B5EF4-FFF2-40B4-BE49-F238E27FC236}">
                <a16:creationId xmlns:a16="http://schemas.microsoft.com/office/drawing/2014/main" id="{DBBB2834-4380-44E7-BB13-3CB51A51F242}"/>
              </a:ext>
            </a:extLst>
          </p:cNvPr>
          <p:cNvPicPr>
            <a:picLocks noChangeAspect="1"/>
          </p:cNvPicPr>
          <p:nvPr/>
        </p:nvPicPr>
        <p:blipFill>
          <a:blip r:embed="rId7"/>
          <a:stretch>
            <a:fillRect/>
          </a:stretch>
        </p:blipFill>
        <p:spPr>
          <a:xfrm>
            <a:off x="9772786" y="218986"/>
            <a:ext cx="1340081" cy="409968"/>
          </a:xfrm>
          <a:prstGeom prst="rect">
            <a:avLst/>
          </a:prstGeom>
        </p:spPr>
      </p:pic>
      <p:sp>
        <p:nvSpPr>
          <p:cNvPr id="30" name="TextBox 29">
            <a:extLst>
              <a:ext uri="{FF2B5EF4-FFF2-40B4-BE49-F238E27FC236}">
                <a16:creationId xmlns:a16="http://schemas.microsoft.com/office/drawing/2014/main" id="{7F802A4B-148E-410A-8AA7-74C814CD33BB}"/>
              </a:ext>
            </a:extLst>
          </p:cNvPr>
          <p:cNvSpPr txBox="1"/>
          <p:nvPr/>
        </p:nvSpPr>
        <p:spPr>
          <a:xfrm>
            <a:off x="8581170" y="6195392"/>
            <a:ext cx="3306145" cy="246221"/>
          </a:xfrm>
          <a:prstGeom prst="rect">
            <a:avLst/>
          </a:prstGeom>
          <a:noFill/>
        </p:spPr>
        <p:txBody>
          <a:bodyPr wrap="square" rtlCol="0">
            <a:spAutoFit/>
          </a:bodyPr>
          <a:lstStyle/>
          <a:p>
            <a:pPr algn="ctr"/>
            <a:r>
              <a:rPr lang="en-GB" sz="1000" b="1" dirty="0"/>
              <a:t>(Data Science Campus, ONS)</a:t>
            </a:r>
          </a:p>
        </p:txBody>
      </p:sp>
      <p:pic>
        <p:nvPicPr>
          <p:cNvPr id="31" name="image10.png">
            <a:extLst>
              <a:ext uri="{FF2B5EF4-FFF2-40B4-BE49-F238E27FC236}">
                <a16:creationId xmlns:a16="http://schemas.microsoft.com/office/drawing/2014/main" id="{916A032A-A402-46D5-BA79-49FA1E97E4E3}"/>
              </a:ext>
            </a:extLst>
          </p:cNvPr>
          <p:cNvPicPr/>
          <p:nvPr/>
        </p:nvPicPr>
        <p:blipFill>
          <a:blip r:embed="rId8" cstate="print">
            <a:extLst/>
          </a:blip>
          <a:stretch>
            <a:fillRect/>
          </a:stretch>
        </p:blipFill>
        <p:spPr>
          <a:xfrm>
            <a:off x="11441321" y="54707"/>
            <a:ext cx="730641" cy="736602"/>
          </a:xfrm>
          <a:prstGeom prst="rect">
            <a:avLst/>
          </a:prstGeom>
          <a:solidFill>
            <a:schemeClr val="bg1">
              <a:lumMod val="95000"/>
            </a:schemeClr>
          </a:solidFill>
          <a:ln w="12700" cap="flat">
            <a:noFill/>
            <a:miter lim="400000"/>
          </a:ln>
          <a:effectLst/>
        </p:spPr>
      </p:pic>
    </p:spTree>
    <p:extLst>
      <p:ext uri="{BB962C8B-B14F-4D97-AF65-F5344CB8AC3E}">
        <p14:creationId xmlns:p14="http://schemas.microsoft.com/office/powerpoint/2010/main" val="898263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F5907-DCB8-4C4E-BE3C-258B90E026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01124" y="12698"/>
            <a:ext cx="7684575" cy="5085184"/>
          </a:xfrm>
          <a:prstGeom prst="rect">
            <a:avLst/>
          </a:prstGeom>
        </p:spPr>
      </p:pic>
      <p:grpSp>
        <p:nvGrpSpPr>
          <p:cNvPr id="267" name="Group 267"/>
          <p:cNvGrpSpPr/>
          <p:nvPr/>
        </p:nvGrpSpPr>
        <p:grpSpPr>
          <a:xfrm>
            <a:off x="-26132" y="-21257"/>
            <a:ext cx="5352618" cy="6953559"/>
            <a:chOff x="-2" y="-2"/>
            <a:chExt cx="10885595" cy="13907117"/>
          </a:xfrm>
          <a:solidFill>
            <a:schemeClr val="bg1">
              <a:lumMod val="95000"/>
            </a:schemeClr>
          </a:solidFill>
        </p:grpSpPr>
        <p:grpSp>
          <p:nvGrpSpPr>
            <p:cNvPr id="265" name="Group 265"/>
            <p:cNvGrpSpPr/>
            <p:nvPr/>
          </p:nvGrpSpPr>
          <p:grpSpPr>
            <a:xfrm>
              <a:off x="-2" y="-3"/>
              <a:ext cx="10885596" cy="13907118"/>
              <a:chOff x="-1" y="-1"/>
              <a:chExt cx="10885594" cy="13907117"/>
            </a:xfrm>
            <a:grpFill/>
          </p:grpSpPr>
          <p:sp>
            <p:nvSpPr>
              <p:cNvPr id="263" name="Shape 263"/>
              <p:cNvSpPr/>
              <p:nvPr/>
            </p:nvSpPr>
            <p:spPr>
              <a:xfrm rot="5400000">
                <a:off x="2741755" y="5763278"/>
                <a:ext cx="13907119" cy="23805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cap="flat">
                <a:noFill/>
                <a:miter lim="400000"/>
              </a:ln>
              <a:effectLst/>
            </p:spPr>
            <p:txBody>
              <a:bodyPr wrap="square" lIns="0" tIns="0" rIns="0" bIns="0" numCol="1" anchor="ctr">
                <a:noAutofit/>
              </a:bodyPr>
              <a:lstStyle/>
              <a:p>
                <a:pPr>
                  <a:defRPr sz="3200">
                    <a:latin typeface="Helvetica Light"/>
                    <a:ea typeface="Helvetica Light"/>
                    <a:cs typeface="Helvetica Light"/>
                    <a:sym typeface="Helvetica Light"/>
                  </a:defRPr>
                </a:pPr>
                <a:endParaRPr sz="1600" kern="1200">
                  <a:solidFill>
                    <a:prstClr val="black"/>
                  </a:solidFill>
                  <a:latin typeface="Helvetica Light"/>
                  <a:sym typeface="Helvetica Light"/>
                </a:endParaRPr>
              </a:p>
            </p:txBody>
          </p:sp>
          <p:sp>
            <p:nvSpPr>
              <p:cNvPr id="264" name="Shape 264"/>
              <p:cNvSpPr/>
              <p:nvPr/>
            </p:nvSpPr>
            <p:spPr>
              <a:xfrm>
                <a:off x="-2" y="95552"/>
                <a:ext cx="8559312" cy="13716011"/>
              </a:xfrm>
              <a:prstGeom prst="rect">
                <a:avLst/>
              </a:prstGeom>
              <a:grpFill/>
              <a:ln w="12700" cap="flat">
                <a:noFill/>
                <a:miter lim="400000"/>
              </a:ln>
              <a:effectLst/>
            </p:spPr>
            <p:txBody>
              <a:bodyPr wrap="square" lIns="0" tIns="0" rIns="0" bIns="0" numCol="1" anchor="ctr">
                <a:noAutofit/>
              </a:bodyPr>
              <a:lstStyle/>
              <a:p>
                <a:pPr>
                  <a:defRPr sz="3200">
                    <a:solidFill>
                      <a:srgbClr val="FFFFFF"/>
                    </a:solidFill>
                    <a:latin typeface="Helvetica Light"/>
                    <a:ea typeface="Helvetica Light"/>
                    <a:cs typeface="Helvetica Light"/>
                    <a:sym typeface="Helvetica Light"/>
                  </a:defRPr>
                </a:pPr>
                <a:endParaRPr sz="1600" kern="1200" dirty="0">
                  <a:solidFill>
                    <a:srgbClr val="FFFFFF"/>
                  </a:solidFill>
                  <a:latin typeface="Helvetica Light"/>
                  <a:sym typeface="Helvetica Light"/>
                </a:endParaRPr>
              </a:p>
            </p:txBody>
          </p:sp>
        </p:grpSp>
        <p:pic>
          <p:nvPicPr>
            <p:cNvPr id="266" name="image10.png"/>
            <p:cNvPicPr/>
            <p:nvPr/>
          </p:nvPicPr>
          <p:blipFill>
            <a:blip r:embed="rId4" cstate="print">
              <a:extLst/>
            </a:blip>
            <a:stretch>
              <a:fillRect/>
            </a:stretch>
          </p:blipFill>
          <p:spPr>
            <a:xfrm>
              <a:off x="69849" y="120953"/>
              <a:ext cx="1485902" cy="1473204"/>
            </a:xfrm>
            <a:prstGeom prst="rect">
              <a:avLst/>
            </a:prstGeom>
            <a:grpFill/>
            <a:ln w="12700" cap="flat">
              <a:noFill/>
              <a:miter lim="400000"/>
            </a:ln>
            <a:effectLst/>
          </p:spPr>
        </p:pic>
      </p:grpSp>
      <p:sp>
        <p:nvSpPr>
          <p:cNvPr id="12" name="Shape 110"/>
          <p:cNvSpPr/>
          <p:nvPr/>
        </p:nvSpPr>
        <p:spPr>
          <a:xfrm>
            <a:off x="7799513" y="6478964"/>
            <a:ext cx="4273153" cy="2154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defRPr sz="1800"/>
            </a:pPr>
            <a:r>
              <a:rPr sz="1400" b="1" kern="1200" dirty="0">
                <a:solidFill>
                  <a:srgbClr val="FFFFFF"/>
                </a:solidFill>
                <a:latin typeface="Calibri" panose="020F0502020204030204"/>
                <a:ea typeface="+mj-ea"/>
                <a:cs typeface="+mj-cs"/>
                <a:sym typeface="Helvetica Neue"/>
              </a:rPr>
              <a:t>ONS Data Science Campus, October 2017</a:t>
            </a:r>
          </a:p>
        </p:txBody>
      </p:sp>
      <p:grpSp>
        <p:nvGrpSpPr>
          <p:cNvPr id="21" name="Group 20">
            <a:extLst>
              <a:ext uri="{FF2B5EF4-FFF2-40B4-BE49-F238E27FC236}">
                <a16:creationId xmlns:a16="http://schemas.microsoft.com/office/drawing/2014/main" id="{4363D235-9196-419E-BB1B-401052E4ECC6}"/>
              </a:ext>
            </a:extLst>
          </p:cNvPr>
          <p:cNvGrpSpPr/>
          <p:nvPr/>
        </p:nvGrpSpPr>
        <p:grpSpPr>
          <a:xfrm>
            <a:off x="-24680" y="6505947"/>
            <a:ext cx="12216679" cy="349788"/>
            <a:chOff x="-24680" y="6505947"/>
            <a:chExt cx="12216679" cy="349788"/>
          </a:xfrm>
        </p:grpSpPr>
        <p:grpSp>
          <p:nvGrpSpPr>
            <p:cNvPr id="22" name="Group 237">
              <a:extLst>
                <a:ext uri="{FF2B5EF4-FFF2-40B4-BE49-F238E27FC236}">
                  <a16:creationId xmlns:a16="http://schemas.microsoft.com/office/drawing/2014/main" id="{88C4E5BF-3FC4-42D8-A45C-C03D8CBE9E0A}"/>
                </a:ext>
              </a:extLst>
            </p:cNvPr>
            <p:cNvGrpSpPr/>
            <p:nvPr/>
          </p:nvGrpSpPr>
          <p:grpSpPr>
            <a:xfrm>
              <a:off x="-24680" y="6505947"/>
              <a:ext cx="12216679" cy="349788"/>
              <a:chOff x="0" y="25770"/>
              <a:chExt cx="13021079" cy="372423"/>
            </a:xfrm>
          </p:grpSpPr>
          <p:sp>
            <p:nvSpPr>
              <p:cNvPr id="24" name="Shape 233">
                <a:extLst>
                  <a:ext uri="{FF2B5EF4-FFF2-40B4-BE49-F238E27FC236}">
                    <a16:creationId xmlns:a16="http://schemas.microsoft.com/office/drawing/2014/main" id="{74F55C80-4E15-4FD7-82A4-8DAC3E24215C}"/>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25" name="Shape 234">
                <a:extLst>
                  <a:ext uri="{FF2B5EF4-FFF2-40B4-BE49-F238E27FC236}">
                    <a16:creationId xmlns:a16="http://schemas.microsoft.com/office/drawing/2014/main" id="{0DDB7129-40E2-4F29-ABD8-7A14AEDCC1C6}"/>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23" name="Rectangle 22">
              <a:extLst>
                <a:ext uri="{FF2B5EF4-FFF2-40B4-BE49-F238E27FC236}">
                  <a16:creationId xmlns:a16="http://schemas.microsoft.com/office/drawing/2014/main" id="{83366244-D09D-40DD-8FD3-4A3D9C2A822D}"/>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16</a:t>
              </a:r>
            </a:p>
          </p:txBody>
        </p:sp>
      </p:grpSp>
      <p:sp>
        <p:nvSpPr>
          <p:cNvPr id="20" name="Rectangle 19">
            <a:extLst>
              <a:ext uri="{FF2B5EF4-FFF2-40B4-BE49-F238E27FC236}">
                <a16:creationId xmlns:a16="http://schemas.microsoft.com/office/drawing/2014/main" id="{6C6C5D30-8205-4D85-8A06-970DAC3953D6}"/>
              </a:ext>
            </a:extLst>
          </p:cNvPr>
          <p:cNvSpPr/>
          <p:nvPr/>
        </p:nvSpPr>
        <p:spPr>
          <a:xfrm>
            <a:off x="6384032" y="5938233"/>
            <a:ext cx="5707085" cy="461665"/>
          </a:xfrm>
          <a:prstGeom prst="rect">
            <a:avLst/>
          </a:prstGeom>
        </p:spPr>
        <p:txBody>
          <a:bodyPr wrap="square">
            <a:spAutoFit/>
          </a:bodyPr>
          <a:lstStyle/>
          <a:p>
            <a:pPr algn="r" defTabSz="584200">
              <a:defRPr sz="2800">
                <a:solidFill>
                  <a:schemeClr val="accent1">
                    <a:lumOff val="-7647"/>
                  </a:schemeClr>
                </a:solidFill>
                <a:latin typeface="Calibri"/>
                <a:ea typeface="Calibri"/>
                <a:cs typeface="Calibri"/>
                <a:sym typeface="Calibri"/>
              </a:defRPr>
            </a:pPr>
            <a:r>
              <a:rPr lang="en-GB" sz="1200" dirty="0">
                <a:solidFill>
                  <a:schemeClr val="tx1"/>
                </a:solidFill>
                <a:latin typeface="Arial" panose="020B0604020202020204" pitchFamily="34" charset="0"/>
                <a:cs typeface="Arial" panose="020B0604020202020204" pitchFamily="34" charset="0"/>
              </a:rPr>
              <a:t>Image credits: ONS stock: (Dave Johnson); GDS pp2,3,9,13,18; FSA p14,15; </a:t>
            </a:r>
            <a:r>
              <a:rPr lang="en-US" sz="1200" dirty="0">
                <a:solidFill>
                  <a:schemeClr val="tx1"/>
                </a:solidFill>
                <a:latin typeface="Arial" panose="020B0604020202020204" pitchFamily="34" charset="0"/>
                <a:ea typeface="Calibri"/>
                <a:cs typeface="Arial" panose="020B0604020202020204" pitchFamily="34" charset="0"/>
                <a:sym typeface="Calibri"/>
              </a:rPr>
              <a:t>Gerry </a:t>
            </a:r>
            <a:r>
              <a:rPr lang="en-US" sz="1200" dirty="0" err="1">
                <a:solidFill>
                  <a:schemeClr val="tx1"/>
                </a:solidFill>
                <a:latin typeface="Arial" panose="020B0604020202020204" pitchFamily="34" charset="0"/>
                <a:ea typeface="Calibri"/>
                <a:cs typeface="Arial" panose="020B0604020202020204" pitchFamily="34" charset="0"/>
                <a:sym typeface="Calibri"/>
              </a:rPr>
              <a:t>Cranham</a:t>
            </a:r>
            <a:r>
              <a:rPr lang="en-US" sz="1200" dirty="0">
                <a:solidFill>
                  <a:schemeClr val="tx1"/>
                </a:solidFill>
                <a:latin typeface="Arial" panose="020B0604020202020204" pitchFamily="34" charset="0"/>
                <a:ea typeface="Calibri"/>
                <a:cs typeface="Arial" panose="020B0604020202020204" pitchFamily="34" charset="0"/>
                <a:sym typeface="Calibri"/>
              </a:rPr>
              <a:t> / Fox Photos / </a:t>
            </a:r>
            <a:r>
              <a:rPr lang="en-US" sz="1200" dirty="0" err="1">
                <a:solidFill>
                  <a:schemeClr val="tx1"/>
                </a:solidFill>
                <a:latin typeface="Arial" panose="020B0604020202020204" pitchFamily="34" charset="0"/>
                <a:ea typeface="Calibri"/>
                <a:cs typeface="Arial" panose="020B0604020202020204" pitchFamily="34" charset="0"/>
                <a:sym typeface="Calibri"/>
              </a:rPr>
              <a:t>Hulton</a:t>
            </a:r>
            <a:r>
              <a:rPr lang="en-US" sz="1200" dirty="0">
                <a:solidFill>
                  <a:schemeClr val="tx1"/>
                </a:solidFill>
                <a:latin typeface="Arial" panose="020B0604020202020204" pitchFamily="34" charset="0"/>
                <a:ea typeface="Calibri"/>
                <a:cs typeface="Arial" panose="020B0604020202020204" pitchFamily="34" charset="0"/>
                <a:sym typeface="Calibri"/>
              </a:rPr>
              <a:t> Archive / Getty Images p6; </a:t>
            </a:r>
            <a:r>
              <a:rPr lang="en-GB" sz="1200" dirty="0" err="1">
                <a:solidFill>
                  <a:schemeClr val="tx1"/>
                </a:solidFill>
                <a:latin typeface="Arial" panose="020B0604020202020204" pitchFamily="34" charset="0"/>
                <a:cs typeface="Arial" panose="020B0604020202020204" pitchFamily="34" charset="0"/>
              </a:rPr>
              <a:t>drawnalism</a:t>
            </a:r>
            <a:r>
              <a:rPr lang="en-GB" sz="1200" dirty="0">
                <a:solidFill>
                  <a:schemeClr val="tx1"/>
                </a:solidFill>
                <a:latin typeface="Arial" panose="020B0604020202020204" pitchFamily="34" charset="0"/>
                <a:cs typeface="Arial" panose="020B0604020202020204" pitchFamily="34" charset="0"/>
              </a:rPr>
              <a:t> p14</a:t>
            </a:r>
          </a:p>
        </p:txBody>
      </p:sp>
      <p:sp>
        <p:nvSpPr>
          <p:cNvPr id="4" name="Rectangle 3">
            <a:extLst>
              <a:ext uri="{FF2B5EF4-FFF2-40B4-BE49-F238E27FC236}">
                <a16:creationId xmlns:a16="http://schemas.microsoft.com/office/drawing/2014/main" id="{FB6E894A-245E-47F5-8EB6-4139E836E743}"/>
              </a:ext>
            </a:extLst>
          </p:cNvPr>
          <p:cNvSpPr/>
          <p:nvPr/>
        </p:nvSpPr>
        <p:spPr>
          <a:xfrm>
            <a:off x="10681" y="3243239"/>
            <a:ext cx="4632176" cy="1292662"/>
          </a:xfrm>
          <a:prstGeom prst="rect">
            <a:avLst/>
          </a:prstGeom>
        </p:spPr>
        <p:txBody>
          <a:bodyPr wrap="square">
            <a:spAutoFit/>
          </a:bodyPr>
          <a:lstStyle/>
          <a:p>
            <a:pPr hangingPunct="0"/>
            <a:r>
              <a:rPr lang="en-GB" sz="2000" b="1" dirty="0">
                <a:solidFill>
                  <a:schemeClr val="accent1"/>
                </a:solidFill>
                <a:latin typeface="Arial" panose="020B0604020202020204" pitchFamily="34" charset="0"/>
                <a:cs typeface="Arial" panose="020B0604020202020204" pitchFamily="34" charset="0"/>
              </a:rPr>
              <a:t>ONS Data Science Campus</a:t>
            </a:r>
          </a:p>
          <a:p>
            <a:pPr hangingPunct="0"/>
            <a:endParaRPr lang="en-GB" sz="1000" b="1" dirty="0">
              <a:solidFill>
                <a:schemeClr val="tx1"/>
              </a:solidFill>
              <a:latin typeface="Arial" panose="020B0604020202020204" pitchFamily="34" charset="0"/>
              <a:cs typeface="Arial" panose="020B0604020202020204" pitchFamily="34" charset="0"/>
            </a:endParaRPr>
          </a:p>
          <a:p>
            <a:pPr hangingPunct="0"/>
            <a:r>
              <a:rPr lang="en-GB" sz="1600" b="1" dirty="0">
                <a:solidFill>
                  <a:schemeClr val="tx1"/>
                </a:solidFill>
                <a:latin typeface="Arial" panose="020B0604020202020204" pitchFamily="34" charset="0"/>
                <a:cs typeface="Arial" panose="020B0604020202020204" pitchFamily="34" charset="0"/>
              </a:rPr>
              <a:t>Email: </a:t>
            </a:r>
            <a:r>
              <a:rPr lang="en-GB" sz="1600" b="1" dirty="0">
                <a:solidFill>
                  <a:schemeClr val="accent1"/>
                </a:solidFill>
                <a:latin typeface="Arial" panose="020B0604020202020204" pitchFamily="34" charset="0"/>
                <a:cs typeface="Arial" panose="020B0604020202020204" pitchFamily="34" charset="0"/>
              </a:rPr>
              <a:t>datasciencecampus@ons.gov.uk</a:t>
            </a:r>
          </a:p>
          <a:p>
            <a:pPr hangingPunct="0"/>
            <a:r>
              <a:rPr lang="en-GB" sz="1600" b="1" dirty="0">
                <a:solidFill>
                  <a:schemeClr val="tx1"/>
                </a:solidFill>
                <a:latin typeface="Arial" panose="020B0604020202020204" pitchFamily="34" charset="0"/>
                <a:cs typeface="Arial" panose="020B0604020202020204" pitchFamily="34" charset="0"/>
              </a:rPr>
              <a:t>Web:</a:t>
            </a:r>
            <a:r>
              <a:rPr lang="en-GB" sz="1600" b="1" dirty="0">
                <a:solidFill>
                  <a:srgbClr val="0070C0"/>
                </a:solidFill>
                <a:latin typeface="Arial" panose="020B0604020202020204" pitchFamily="34" charset="0"/>
                <a:cs typeface="Arial" panose="020B0604020202020204" pitchFamily="34" charset="0"/>
              </a:rPr>
              <a:t> </a:t>
            </a:r>
            <a:r>
              <a:rPr lang="en-GB" sz="1600" b="1" dirty="0">
                <a:solidFill>
                  <a:schemeClr val="accent1"/>
                </a:solidFill>
                <a:latin typeface="Arial" panose="020B0604020202020204" pitchFamily="34" charset="0"/>
                <a:cs typeface="Arial" panose="020B0604020202020204" pitchFamily="34" charset="0"/>
              </a:rPr>
              <a:t>datasciencecampus.ons.gov.uk</a:t>
            </a:r>
          </a:p>
          <a:p>
            <a:pPr hangingPunct="0"/>
            <a:r>
              <a:rPr lang="en-GB" sz="1600" b="1" dirty="0">
                <a:solidFill>
                  <a:schemeClr val="tx1"/>
                </a:solidFill>
                <a:latin typeface="Arial" panose="020B0604020202020204" pitchFamily="34" charset="0"/>
                <a:cs typeface="Arial" panose="020B0604020202020204" pitchFamily="34" charset="0"/>
              </a:rPr>
              <a:t>Twitter: </a:t>
            </a:r>
            <a:r>
              <a:rPr lang="en-US" sz="1600" b="1" dirty="0">
                <a:solidFill>
                  <a:schemeClr val="accent1"/>
                </a:solidFill>
                <a:latin typeface="Arial" panose="020B0604020202020204" pitchFamily="34" charset="0"/>
                <a:cs typeface="Arial" panose="020B0604020202020204" pitchFamily="34" charset="0"/>
              </a:rPr>
              <a:t>@</a:t>
            </a:r>
            <a:r>
              <a:rPr lang="en-US" sz="1600" b="1" dirty="0" err="1">
                <a:solidFill>
                  <a:schemeClr val="accent1"/>
                </a:solidFill>
                <a:latin typeface="Arial" panose="020B0604020202020204" pitchFamily="34" charset="0"/>
                <a:cs typeface="Arial" panose="020B0604020202020204" pitchFamily="34" charset="0"/>
              </a:rPr>
              <a:t>DataSciCampus</a:t>
            </a:r>
            <a:endParaRPr lang="en-GB" sz="1600" b="1" dirty="0">
              <a:solidFill>
                <a:schemeClr val="accent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09643DB-D061-4C32-ADF8-4D5AFC105668}"/>
              </a:ext>
            </a:extLst>
          </p:cNvPr>
          <p:cNvSpPr/>
          <p:nvPr/>
        </p:nvSpPr>
        <p:spPr>
          <a:xfrm>
            <a:off x="56400" y="1613118"/>
            <a:ext cx="4921436" cy="1261884"/>
          </a:xfrm>
          <a:prstGeom prst="rect">
            <a:avLst/>
          </a:prstGeom>
        </p:spPr>
        <p:txBody>
          <a:bodyPr wrap="square">
            <a:spAutoFit/>
          </a:bodyPr>
          <a:lstStyle/>
          <a:p>
            <a:pPr hangingPunct="0"/>
            <a:r>
              <a:rPr lang="en-GB" sz="2000" b="1" dirty="0">
                <a:solidFill>
                  <a:schemeClr val="accent1"/>
                </a:solidFill>
                <a:latin typeface="Arial" panose="020B0604020202020204" pitchFamily="34" charset="0"/>
                <a:cs typeface="Arial" panose="020B0604020202020204" pitchFamily="34" charset="0"/>
              </a:rPr>
              <a:t>Robert Breton </a:t>
            </a:r>
          </a:p>
          <a:p>
            <a:pPr hangingPunct="0"/>
            <a:r>
              <a:rPr lang="en-GB" sz="2000" b="1" dirty="0">
                <a:solidFill>
                  <a:schemeClr val="accent1"/>
                </a:solidFill>
                <a:latin typeface="Arial" panose="020B0604020202020204" pitchFamily="34" charset="0"/>
                <a:cs typeface="Arial" panose="020B0604020202020204" pitchFamily="34" charset="0"/>
              </a:rPr>
              <a:t>Academic Manager</a:t>
            </a:r>
          </a:p>
          <a:p>
            <a:pPr hangingPunct="0"/>
            <a:r>
              <a:rPr lang="en-GB" sz="2000" b="1" dirty="0">
                <a:solidFill>
                  <a:schemeClr val="accent1"/>
                </a:solidFill>
                <a:latin typeface="Arial" panose="020B0604020202020204" pitchFamily="34" charset="0"/>
                <a:cs typeface="Arial" panose="020B0604020202020204" pitchFamily="34" charset="0"/>
              </a:rPr>
              <a:t> </a:t>
            </a:r>
          </a:p>
          <a:p>
            <a:pPr hangingPunct="0"/>
            <a:r>
              <a:rPr lang="en-GB" sz="1600" dirty="0">
                <a:solidFill>
                  <a:schemeClr val="tx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871490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0A4A8-9A42-40CB-97B4-C8B3E6E62734}"/>
              </a:ext>
            </a:extLst>
          </p:cNvPr>
          <p:cNvPicPr>
            <a:picLocks noChangeAspect="1"/>
          </p:cNvPicPr>
          <p:nvPr/>
        </p:nvPicPr>
        <p:blipFill>
          <a:blip r:embed="rId3"/>
          <a:stretch>
            <a:fillRect/>
          </a:stretch>
        </p:blipFill>
        <p:spPr>
          <a:xfrm>
            <a:off x="1919509" y="0"/>
            <a:ext cx="10289512" cy="6858000"/>
          </a:xfrm>
          <a:prstGeom prst="rect">
            <a:avLst/>
          </a:prstGeom>
        </p:spPr>
      </p:pic>
      <p:grpSp>
        <p:nvGrpSpPr>
          <p:cNvPr id="117" name="Group 117"/>
          <p:cNvGrpSpPr/>
          <p:nvPr/>
        </p:nvGrpSpPr>
        <p:grpSpPr>
          <a:xfrm>
            <a:off x="-12702" y="-47780"/>
            <a:ext cx="5442798" cy="6953559"/>
            <a:chOff x="-2" y="-2"/>
            <a:chExt cx="10885595" cy="13907117"/>
          </a:xfrm>
        </p:grpSpPr>
        <p:grpSp>
          <p:nvGrpSpPr>
            <p:cNvPr id="115" name="Group 115"/>
            <p:cNvGrpSpPr/>
            <p:nvPr/>
          </p:nvGrpSpPr>
          <p:grpSpPr>
            <a:xfrm>
              <a:off x="-2" y="-3"/>
              <a:ext cx="10885596" cy="13907118"/>
              <a:chOff x="-1" y="-1"/>
              <a:chExt cx="10885594" cy="13907117"/>
            </a:xfrm>
          </p:grpSpPr>
          <p:sp>
            <p:nvSpPr>
              <p:cNvPr id="113" name="Shape 113"/>
              <p:cNvSpPr/>
              <p:nvPr/>
            </p:nvSpPr>
            <p:spPr>
              <a:xfrm rot="5400000">
                <a:off x="2741755" y="5763278"/>
                <a:ext cx="13907119" cy="23805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3200">
                    <a:latin typeface="Helvetica Light"/>
                    <a:ea typeface="Helvetica Light"/>
                    <a:cs typeface="Helvetica Light"/>
                    <a:sym typeface="Helvetica Light"/>
                  </a:defRPr>
                </a:pPr>
                <a:endParaRPr sz="1600"/>
              </a:p>
            </p:txBody>
          </p:sp>
          <p:sp>
            <p:nvSpPr>
              <p:cNvPr id="114" name="Shape 114"/>
              <p:cNvSpPr/>
              <p:nvPr/>
            </p:nvSpPr>
            <p:spPr>
              <a:xfrm>
                <a:off x="-2" y="95552"/>
                <a:ext cx="8559312" cy="13716011"/>
              </a:xfrm>
              <a:prstGeom prst="rect">
                <a:avLst/>
              </a:pr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sz="1600"/>
              </a:p>
            </p:txBody>
          </p:sp>
        </p:grpSp>
        <p:pic>
          <p:nvPicPr>
            <p:cNvPr id="116" name="image10.png"/>
            <p:cNvPicPr/>
            <p:nvPr/>
          </p:nvPicPr>
          <p:blipFill>
            <a:blip r:embed="rId4" cstate="print">
              <a:extLst/>
            </a:blip>
            <a:stretch>
              <a:fillRect/>
            </a:stretch>
          </p:blipFill>
          <p:spPr>
            <a:xfrm>
              <a:off x="69849" y="120953"/>
              <a:ext cx="1485902" cy="1473204"/>
            </a:xfrm>
            <a:prstGeom prst="rect">
              <a:avLst/>
            </a:prstGeom>
            <a:ln w="12700" cap="flat">
              <a:noFill/>
              <a:miter lim="400000"/>
            </a:ln>
            <a:effectLst/>
          </p:spPr>
        </p:pic>
      </p:grpSp>
      <p:grpSp>
        <p:nvGrpSpPr>
          <p:cNvPr id="12" name="Group 11">
            <a:extLst>
              <a:ext uri="{FF2B5EF4-FFF2-40B4-BE49-F238E27FC236}">
                <a16:creationId xmlns:a16="http://schemas.microsoft.com/office/drawing/2014/main" id="{6792A3E7-CD8F-4CC7-A6BE-B8ABD7B96198}"/>
              </a:ext>
            </a:extLst>
          </p:cNvPr>
          <p:cNvGrpSpPr/>
          <p:nvPr/>
        </p:nvGrpSpPr>
        <p:grpSpPr>
          <a:xfrm>
            <a:off x="-24680" y="6505947"/>
            <a:ext cx="12216679" cy="349788"/>
            <a:chOff x="-24680" y="6505947"/>
            <a:chExt cx="12216679" cy="349788"/>
          </a:xfrm>
        </p:grpSpPr>
        <p:grpSp>
          <p:nvGrpSpPr>
            <p:cNvPr id="13" name="Group 237">
              <a:extLst>
                <a:ext uri="{FF2B5EF4-FFF2-40B4-BE49-F238E27FC236}">
                  <a16:creationId xmlns:a16="http://schemas.microsoft.com/office/drawing/2014/main" id="{9A9730E3-F4D8-4E4C-8803-D7CC1524C736}"/>
                </a:ext>
              </a:extLst>
            </p:cNvPr>
            <p:cNvGrpSpPr/>
            <p:nvPr/>
          </p:nvGrpSpPr>
          <p:grpSpPr>
            <a:xfrm>
              <a:off x="-24680" y="6505947"/>
              <a:ext cx="12216679" cy="349788"/>
              <a:chOff x="0" y="25770"/>
              <a:chExt cx="13021079" cy="372423"/>
            </a:xfrm>
          </p:grpSpPr>
          <p:sp>
            <p:nvSpPr>
              <p:cNvPr id="15" name="Shape 233">
                <a:extLst>
                  <a:ext uri="{FF2B5EF4-FFF2-40B4-BE49-F238E27FC236}">
                    <a16:creationId xmlns:a16="http://schemas.microsoft.com/office/drawing/2014/main" id="{23A7D047-B02D-4F6C-AF2F-854FDE9154E1}"/>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16" name="Shape 234">
                <a:extLst>
                  <a:ext uri="{FF2B5EF4-FFF2-40B4-BE49-F238E27FC236}">
                    <a16:creationId xmlns:a16="http://schemas.microsoft.com/office/drawing/2014/main" id="{ADA8A2A7-B732-464B-84C0-365ED63A66BD}"/>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14" name="Rectangle 13">
              <a:extLst>
                <a:ext uri="{FF2B5EF4-FFF2-40B4-BE49-F238E27FC236}">
                  <a16:creationId xmlns:a16="http://schemas.microsoft.com/office/drawing/2014/main" id="{6BAC3342-6775-4BBC-9511-F1058733EC84}"/>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2</a:t>
              </a:r>
            </a:p>
          </p:txBody>
        </p:sp>
      </p:grpSp>
      <p:sp>
        <p:nvSpPr>
          <p:cNvPr id="30" name="Shape 110">
            <a:extLst>
              <a:ext uri="{FF2B5EF4-FFF2-40B4-BE49-F238E27FC236}">
                <a16:creationId xmlns:a16="http://schemas.microsoft.com/office/drawing/2014/main" id="{E4B4534D-9DD3-488F-80BC-4981AC76B0F4}"/>
              </a:ext>
            </a:extLst>
          </p:cNvPr>
          <p:cNvSpPr/>
          <p:nvPr/>
        </p:nvSpPr>
        <p:spPr>
          <a:xfrm>
            <a:off x="8226767" y="95157"/>
            <a:ext cx="3837991" cy="15388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r" defTabSz="412750">
              <a:defRPr sz="1800"/>
            </a:pPr>
            <a:r>
              <a:rPr lang="en-GB" sz="1000" b="1" dirty="0">
                <a:solidFill>
                  <a:schemeClr val="bg1"/>
                </a:solidFill>
                <a:latin typeface="Helvetica"/>
                <a:cs typeface="Helvetica"/>
                <a:sym typeface="Helvetica"/>
              </a:rPr>
              <a:t>Government Data Science Conference, London, 2017</a:t>
            </a:r>
            <a:endParaRPr sz="1000" b="1" dirty="0">
              <a:solidFill>
                <a:schemeClr val="bg1"/>
              </a:solidFill>
              <a:latin typeface="Helvetica"/>
              <a:cs typeface="Helvetica"/>
              <a:sym typeface="Helvetica"/>
            </a:endParaRPr>
          </a:p>
        </p:txBody>
      </p:sp>
      <p:sp>
        <p:nvSpPr>
          <p:cNvPr id="17" name="Text Placeholder 1">
            <a:extLst>
              <a:ext uri="{FF2B5EF4-FFF2-40B4-BE49-F238E27FC236}">
                <a16:creationId xmlns:a16="http://schemas.microsoft.com/office/drawing/2014/main" id="{BB55355B-A9A5-4600-ABB7-7262A2A202B8}"/>
              </a:ext>
            </a:extLst>
          </p:cNvPr>
          <p:cNvSpPr txBox="1">
            <a:spLocks/>
          </p:cNvSpPr>
          <p:nvPr/>
        </p:nvSpPr>
        <p:spPr bwMode="auto">
          <a:xfrm>
            <a:off x="623392" y="2149746"/>
            <a:ext cx="4368985" cy="35246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85750" indent="-285750">
              <a:spcBef>
                <a:spcPct val="20000"/>
              </a:spcBef>
              <a:buFont typeface="Arial"/>
              <a:buChar char="•"/>
            </a:pPr>
            <a:endParaRPr lang="en-US" altLang="en-US" sz="2000" dirty="0">
              <a:cs typeface="Arial" panose="020B0604020202020204" pitchFamily="34" charset="0"/>
            </a:endParaRPr>
          </a:p>
          <a:p>
            <a:pPr marL="285750" indent="-285750">
              <a:spcBef>
                <a:spcPct val="20000"/>
              </a:spcBef>
              <a:buFont typeface="Arial"/>
              <a:buChar char="•"/>
            </a:pPr>
            <a:r>
              <a:rPr lang="en-US" altLang="en-US" sz="2000" dirty="0">
                <a:cs typeface="Arial" panose="020B0604020202020204" pitchFamily="34" charset="0"/>
              </a:rPr>
              <a:t>What is Data Science?</a:t>
            </a:r>
          </a:p>
          <a:p>
            <a:pPr marL="285750" indent="-285750">
              <a:spcBef>
                <a:spcPct val="20000"/>
              </a:spcBef>
              <a:buFont typeface="Arial"/>
              <a:buChar char="•"/>
            </a:pPr>
            <a:endParaRPr lang="en-US" altLang="en-US" sz="2000" dirty="0">
              <a:cs typeface="Arial" panose="020B0604020202020204" pitchFamily="34" charset="0"/>
            </a:endParaRPr>
          </a:p>
          <a:p>
            <a:pPr marL="285750" indent="-285750">
              <a:spcBef>
                <a:spcPct val="20000"/>
              </a:spcBef>
              <a:buFont typeface="Arial"/>
              <a:buChar char="•"/>
            </a:pPr>
            <a:endParaRPr lang="en-US" altLang="en-US" sz="2000" dirty="0">
              <a:cs typeface="Arial" panose="020B0604020202020204" pitchFamily="34" charset="0"/>
            </a:endParaRPr>
          </a:p>
          <a:p>
            <a:pPr marL="285750" indent="-285750">
              <a:spcBef>
                <a:spcPct val="20000"/>
              </a:spcBef>
              <a:buFont typeface="Arial"/>
              <a:buChar char="•"/>
            </a:pPr>
            <a:r>
              <a:rPr lang="en-US" altLang="en-US" sz="2000" dirty="0">
                <a:cs typeface="Arial" panose="020B0604020202020204" pitchFamily="34" charset="0"/>
              </a:rPr>
              <a:t>Example Showcase</a:t>
            </a:r>
          </a:p>
          <a:p>
            <a:pPr marL="285750" indent="-285750">
              <a:spcBef>
                <a:spcPct val="20000"/>
              </a:spcBef>
              <a:buFont typeface="Arial"/>
              <a:buChar char="•"/>
            </a:pPr>
            <a:endParaRPr lang="en-US" altLang="en-US" sz="2000" dirty="0">
              <a:cs typeface="Arial" panose="020B0604020202020204" pitchFamily="34" charset="0"/>
            </a:endParaRPr>
          </a:p>
          <a:p>
            <a:pPr marL="285750" indent="-285750">
              <a:spcBef>
                <a:spcPct val="20000"/>
              </a:spcBef>
              <a:buFont typeface="Arial"/>
              <a:buChar char="•"/>
            </a:pPr>
            <a:endParaRPr lang="en-US" altLang="en-US" sz="2000" dirty="0">
              <a:cs typeface="Arial" panose="020B0604020202020204" pitchFamily="34" charset="0"/>
            </a:endParaRPr>
          </a:p>
          <a:p>
            <a:pPr eaLnBrk="1" hangingPunct="1">
              <a:spcBef>
                <a:spcPct val="20000"/>
              </a:spcBef>
              <a:buFont typeface="Arial" panose="020B0604020202020204" pitchFamily="34" charset="0"/>
              <a:buNone/>
            </a:pPr>
            <a:endParaRPr lang="en-US" altLang="en-US" sz="2000" dirty="0">
              <a:cs typeface="Arial" panose="020B0604020202020204" pitchFamily="34" charset="0"/>
            </a:endParaRPr>
          </a:p>
        </p:txBody>
      </p:sp>
      <p:sp>
        <p:nvSpPr>
          <p:cNvPr id="18" name="Text Placeholder 2">
            <a:extLst>
              <a:ext uri="{FF2B5EF4-FFF2-40B4-BE49-F238E27FC236}">
                <a16:creationId xmlns:a16="http://schemas.microsoft.com/office/drawing/2014/main" id="{0DC67032-5956-489C-A60C-3508067CB0D9}"/>
              </a:ext>
            </a:extLst>
          </p:cNvPr>
          <p:cNvSpPr txBox="1">
            <a:spLocks/>
          </p:cNvSpPr>
          <p:nvPr/>
        </p:nvSpPr>
        <p:spPr bwMode="auto">
          <a:xfrm>
            <a:off x="460572" y="1400446"/>
            <a:ext cx="2166956" cy="53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n-US" sz="3200" b="1" dirty="0">
                <a:solidFill>
                  <a:srgbClr val="02519A"/>
                </a:solidFill>
                <a:cs typeface="Arial" panose="020B0604020202020204" pitchFamily="34" charset="0"/>
              </a:rPr>
              <a:t>Overview</a:t>
            </a:r>
          </a:p>
        </p:txBody>
      </p:sp>
    </p:spTree>
    <p:extLst>
      <p:ext uri="{BB962C8B-B14F-4D97-AF65-F5344CB8AC3E}">
        <p14:creationId xmlns:p14="http://schemas.microsoft.com/office/powerpoint/2010/main" val="185744484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0A4A8-9A42-40CB-97B4-C8B3E6E62734}"/>
              </a:ext>
            </a:extLst>
          </p:cNvPr>
          <p:cNvPicPr>
            <a:picLocks noChangeAspect="1"/>
          </p:cNvPicPr>
          <p:nvPr/>
        </p:nvPicPr>
        <p:blipFill>
          <a:blip r:embed="rId3"/>
          <a:stretch>
            <a:fillRect/>
          </a:stretch>
        </p:blipFill>
        <p:spPr>
          <a:xfrm>
            <a:off x="1919509" y="0"/>
            <a:ext cx="10289512" cy="6858000"/>
          </a:xfrm>
          <a:prstGeom prst="rect">
            <a:avLst/>
          </a:prstGeom>
        </p:spPr>
      </p:pic>
      <p:grpSp>
        <p:nvGrpSpPr>
          <p:cNvPr id="117" name="Group 117"/>
          <p:cNvGrpSpPr/>
          <p:nvPr/>
        </p:nvGrpSpPr>
        <p:grpSpPr>
          <a:xfrm>
            <a:off x="-12702" y="-47780"/>
            <a:ext cx="5442798" cy="6953559"/>
            <a:chOff x="-2" y="-2"/>
            <a:chExt cx="10885595" cy="13907117"/>
          </a:xfrm>
        </p:grpSpPr>
        <p:grpSp>
          <p:nvGrpSpPr>
            <p:cNvPr id="115" name="Group 115"/>
            <p:cNvGrpSpPr/>
            <p:nvPr/>
          </p:nvGrpSpPr>
          <p:grpSpPr>
            <a:xfrm>
              <a:off x="-2" y="-3"/>
              <a:ext cx="10885596" cy="13907118"/>
              <a:chOff x="-1" y="-1"/>
              <a:chExt cx="10885594" cy="13907117"/>
            </a:xfrm>
          </p:grpSpPr>
          <p:sp>
            <p:nvSpPr>
              <p:cNvPr id="113" name="Shape 113"/>
              <p:cNvSpPr/>
              <p:nvPr/>
            </p:nvSpPr>
            <p:spPr>
              <a:xfrm rot="5400000">
                <a:off x="2741755" y="5763278"/>
                <a:ext cx="13907119" cy="23805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3200">
                    <a:latin typeface="Helvetica Light"/>
                    <a:ea typeface="Helvetica Light"/>
                    <a:cs typeface="Helvetica Light"/>
                    <a:sym typeface="Helvetica Light"/>
                  </a:defRPr>
                </a:pPr>
                <a:endParaRPr sz="1600"/>
              </a:p>
            </p:txBody>
          </p:sp>
          <p:sp>
            <p:nvSpPr>
              <p:cNvPr id="114" name="Shape 114"/>
              <p:cNvSpPr/>
              <p:nvPr/>
            </p:nvSpPr>
            <p:spPr>
              <a:xfrm>
                <a:off x="-2" y="95552"/>
                <a:ext cx="8559312" cy="13716011"/>
              </a:xfrm>
              <a:prstGeom prst="rect">
                <a:avLst/>
              </a:pr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sz="1600"/>
              </a:p>
            </p:txBody>
          </p:sp>
        </p:grpSp>
        <p:pic>
          <p:nvPicPr>
            <p:cNvPr id="116" name="image10.png"/>
            <p:cNvPicPr/>
            <p:nvPr/>
          </p:nvPicPr>
          <p:blipFill>
            <a:blip r:embed="rId4" cstate="print">
              <a:extLst/>
            </a:blip>
            <a:stretch>
              <a:fillRect/>
            </a:stretch>
          </p:blipFill>
          <p:spPr>
            <a:xfrm>
              <a:off x="69849" y="120953"/>
              <a:ext cx="1485902" cy="1473204"/>
            </a:xfrm>
            <a:prstGeom prst="rect">
              <a:avLst/>
            </a:prstGeom>
            <a:ln w="12700" cap="flat">
              <a:noFill/>
              <a:miter lim="400000"/>
            </a:ln>
            <a:effectLst/>
          </p:spPr>
        </p:pic>
      </p:grpSp>
      <p:grpSp>
        <p:nvGrpSpPr>
          <p:cNvPr id="12" name="Group 11">
            <a:extLst>
              <a:ext uri="{FF2B5EF4-FFF2-40B4-BE49-F238E27FC236}">
                <a16:creationId xmlns:a16="http://schemas.microsoft.com/office/drawing/2014/main" id="{6792A3E7-CD8F-4CC7-A6BE-B8ABD7B96198}"/>
              </a:ext>
            </a:extLst>
          </p:cNvPr>
          <p:cNvGrpSpPr/>
          <p:nvPr/>
        </p:nvGrpSpPr>
        <p:grpSpPr>
          <a:xfrm>
            <a:off x="-24680" y="6505947"/>
            <a:ext cx="12216679" cy="349788"/>
            <a:chOff x="-24680" y="6505947"/>
            <a:chExt cx="12216679" cy="349788"/>
          </a:xfrm>
        </p:grpSpPr>
        <p:grpSp>
          <p:nvGrpSpPr>
            <p:cNvPr id="13" name="Group 237">
              <a:extLst>
                <a:ext uri="{FF2B5EF4-FFF2-40B4-BE49-F238E27FC236}">
                  <a16:creationId xmlns:a16="http://schemas.microsoft.com/office/drawing/2014/main" id="{9A9730E3-F4D8-4E4C-8803-D7CC1524C736}"/>
                </a:ext>
              </a:extLst>
            </p:cNvPr>
            <p:cNvGrpSpPr/>
            <p:nvPr/>
          </p:nvGrpSpPr>
          <p:grpSpPr>
            <a:xfrm>
              <a:off x="-24680" y="6505947"/>
              <a:ext cx="12216679" cy="349788"/>
              <a:chOff x="0" y="25770"/>
              <a:chExt cx="13021079" cy="372423"/>
            </a:xfrm>
          </p:grpSpPr>
          <p:sp>
            <p:nvSpPr>
              <p:cNvPr id="15" name="Shape 233">
                <a:extLst>
                  <a:ext uri="{FF2B5EF4-FFF2-40B4-BE49-F238E27FC236}">
                    <a16:creationId xmlns:a16="http://schemas.microsoft.com/office/drawing/2014/main" id="{23A7D047-B02D-4F6C-AF2F-854FDE9154E1}"/>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16" name="Shape 234">
                <a:extLst>
                  <a:ext uri="{FF2B5EF4-FFF2-40B4-BE49-F238E27FC236}">
                    <a16:creationId xmlns:a16="http://schemas.microsoft.com/office/drawing/2014/main" id="{ADA8A2A7-B732-464B-84C0-365ED63A66BD}"/>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14" name="Rectangle 13">
              <a:extLst>
                <a:ext uri="{FF2B5EF4-FFF2-40B4-BE49-F238E27FC236}">
                  <a16:creationId xmlns:a16="http://schemas.microsoft.com/office/drawing/2014/main" id="{6BAC3342-6775-4BBC-9511-F1058733EC84}"/>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3</a:t>
              </a:r>
            </a:p>
          </p:txBody>
        </p:sp>
      </p:grpSp>
      <p:sp>
        <p:nvSpPr>
          <p:cNvPr id="30" name="Shape 110">
            <a:extLst>
              <a:ext uri="{FF2B5EF4-FFF2-40B4-BE49-F238E27FC236}">
                <a16:creationId xmlns:a16="http://schemas.microsoft.com/office/drawing/2014/main" id="{E4B4534D-9DD3-488F-80BC-4981AC76B0F4}"/>
              </a:ext>
            </a:extLst>
          </p:cNvPr>
          <p:cNvSpPr/>
          <p:nvPr/>
        </p:nvSpPr>
        <p:spPr>
          <a:xfrm>
            <a:off x="8226767" y="95157"/>
            <a:ext cx="3837991" cy="15388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r" defTabSz="412750">
              <a:defRPr sz="1800"/>
            </a:pPr>
            <a:r>
              <a:rPr lang="en-GB" sz="1000" b="1" dirty="0">
                <a:solidFill>
                  <a:schemeClr val="bg1"/>
                </a:solidFill>
                <a:latin typeface="Helvetica"/>
                <a:cs typeface="Helvetica"/>
                <a:sym typeface="Helvetica"/>
              </a:rPr>
              <a:t>Government Data Science Conference, London, 2017</a:t>
            </a:r>
            <a:endParaRPr sz="1000" b="1" dirty="0">
              <a:solidFill>
                <a:schemeClr val="bg1"/>
              </a:solidFill>
              <a:latin typeface="Helvetica"/>
              <a:cs typeface="Helvetica"/>
              <a:sym typeface="Helvetica"/>
            </a:endParaRPr>
          </a:p>
        </p:txBody>
      </p:sp>
      <p:sp>
        <p:nvSpPr>
          <p:cNvPr id="18" name="Text Placeholder 2">
            <a:extLst>
              <a:ext uri="{FF2B5EF4-FFF2-40B4-BE49-F238E27FC236}">
                <a16:creationId xmlns:a16="http://schemas.microsoft.com/office/drawing/2014/main" id="{0DC67032-5956-489C-A60C-3508067CB0D9}"/>
              </a:ext>
            </a:extLst>
          </p:cNvPr>
          <p:cNvSpPr txBox="1">
            <a:spLocks/>
          </p:cNvSpPr>
          <p:nvPr/>
        </p:nvSpPr>
        <p:spPr bwMode="auto">
          <a:xfrm>
            <a:off x="765175" y="1590074"/>
            <a:ext cx="2166956" cy="53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n-US" sz="3200" b="1" dirty="0">
                <a:solidFill>
                  <a:srgbClr val="02519A"/>
                </a:solidFill>
                <a:cs typeface="Arial" panose="020B0604020202020204" pitchFamily="34" charset="0"/>
              </a:rPr>
              <a:t>But first…</a:t>
            </a:r>
          </a:p>
        </p:txBody>
      </p:sp>
      <p:sp>
        <p:nvSpPr>
          <p:cNvPr id="20" name="Text Placeholder 1">
            <a:extLst>
              <a:ext uri="{FF2B5EF4-FFF2-40B4-BE49-F238E27FC236}">
                <a16:creationId xmlns:a16="http://schemas.microsoft.com/office/drawing/2014/main" id="{30B8C336-D064-4C93-9931-E2FA820EDB3B}"/>
              </a:ext>
            </a:extLst>
          </p:cNvPr>
          <p:cNvSpPr txBox="1">
            <a:spLocks/>
          </p:cNvSpPr>
          <p:nvPr/>
        </p:nvSpPr>
        <p:spPr bwMode="auto">
          <a:xfrm>
            <a:off x="765175" y="2184451"/>
            <a:ext cx="4452539" cy="24890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285750" indent="-285750">
              <a:spcBef>
                <a:spcPct val="20000"/>
              </a:spcBef>
              <a:buFont typeface="Arial"/>
              <a:buChar char="•"/>
            </a:pPr>
            <a:endParaRPr lang="en-US" altLang="en-US" sz="2000" dirty="0">
              <a:cs typeface="Arial" panose="020B0604020202020204" pitchFamily="34" charset="0"/>
            </a:endParaRPr>
          </a:p>
          <a:p>
            <a:pPr>
              <a:spcBef>
                <a:spcPct val="20000"/>
              </a:spcBef>
            </a:pPr>
            <a:r>
              <a:rPr lang="en-US" altLang="en-US" sz="2000" dirty="0">
                <a:cs typeface="Arial" panose="020B0604020202020204" pitchFamily="34" charset="0"/>
              </a:rPr>
              <a:t>… What words come to mind when you hear ‘Data Science’?</a:t>
            </a:r>
          </a:p>
          <a:p>
            <a:pPr marL="342900" indent="-342900">
              <a:spcBef>
                <a:spcPct val="20000"/>
              </a:spcBef>
              <a:buFont typeface="Arial" panose="020B0604020202020204" pitchFamily="34" charset="0"/>
              <a:buChar char="•"/>
            </a:pPr>
            <a:r>
              <a:rPr lang="en-US" altLang="en-US" sz="2000" dirty="0">
                <a:cs typeface="Arial" panose="020B0604020202020204" pitchFamily="34" charset="0"/>
              </a:rPr>
              <a:t>Positive</a:t>
            </a:r>
          </a:p>
          <a:p>
            <a:pPr marL="342900" indent="-342900">
              <a:spcBef>
                <a:spcPct val="20000"/>
              </a:spcBef>
              <a:buFont typeface="Arial" panose="020B0604020202020204" pitchFamily="34" charset="0"/>
              <a:buChar char="•"/>
            </a:pPr>
            <a:r>
              <a:rPr lang="en-US" altLang="en-US" sz="2000" dirty="0">
                <a:cs typeface="Arial" panose="020B0604020202020204" pitchFamily="34" charset="0"/>
              </a:rPr>
              <a:t>Negative</a:t>
            </a:r>
          </a:p>
          <a:p>
            <a:pPr marL="342900" indent="-342900">
              <a:spcBef>
                <a:spcPct val="20000"/>
              </a:spcBef>
              <a:buFont typeface="Arial" panose="020B0604020202020204" pitchFamily="34" charset="0"/>
              <a:buChar char="•"/>
            </a:pPr>
            <a:r>
              <a:rPr lang="en-US" altLang="en-US" sz="2000" dirty="0">
                <a:cs typeface="Arial" panose="020B0604020202020204" pitchFamily="34" charset="0"/>
              </a:rPr>
              <a:t>Not sure?</a:t>
            </a:r>
          </a:p>
          <a:p>
            <a:pPr eaLnBrk="1" hangingPunct="1">
              <a:spcBef>
                <a:spcPct val="20000"/>
              </a:spcBef>
              <a:buFont typeface="Arial" panose="020B0604020202020204" pitchFamily="34" charset="0"/>
              <a:buNone/>
            </a:pPr>
            <a:endParaRPr lang="en-US" altLang="en-US" sz="2000" dirty="0">
              <a:cs typeface="Arial" panose="020B0604020202020204" pitchFamily="34" charset="0"/>
            </a:endParaRPr>
          </a:p>
        </p:txBody>
      </p:sp>
    </p:spTree>
    <p:extLst>
      <p:ext uri="{BB962C8B-B14F-4D97-AF65-F5344CB8AC3E}">
        <p14:creationId xmlns:p14="http://schemas.microsoft.com/office/powerpoint/2010/main" val="13308973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267">
            <a:extLst>
              <a:ext uri="{FF2B5EF4-FFF2-40B4-BE49-F238E27FC236}">
                <a16:creationId xmlns:a16="http://schemas.microsoft.com/office/drawing/2014/main" id="{50018604-818D-46C8-ABB1-C0A768E9DA98}"/>
              </a:ext>
            </a:extLst>
          </p:cNvPr>
          <p:cNvGrpSpPr/>
          <p:nvPr/>
        </p:nvGrpSpPr>
        <p:grpSpPr>
          <a:xfrm>
            <a:off x="-40718" y="-47779"/>
            <a:ext cx="5352618" cy="6953559"/>
            <a:chOff x="-2" y="-2"/>
            <a:chExt cx="10885595" cy="13907117"/>
          </a:xfrm>
          <a:solidFill>
            <a:schemeClr val="bg1">
              <a:lumMod val="95000"/>
            </a:schemeClr>
          </a:solidFill>
        </p:grpSpPr>
        <p:grpSp>
          <p:nvGrpSpPr>
            <p:cNvPr id="18" name="Group 265">
              <a:extLst>
                <a:ext uri="{FF2B5EF4-FFF2-40B4-BE49-F238E27FC236}">
                  <a16:creationId xmlns:a16="http://schemas.microsoft.com/office/drawing/2014/main" id="{DC99AD17-20DC-49FC-A7F4-06BA7EF62EF6}"/>
                </a:ext>
              </a:extLst>
            </p:cNvPr>
            <p:cNvGrpSpPr/>
            <p:nvPr/>
          </p:nvGrpSpPr>
          <p:grpSpPr>
            <a:xfrm>
              <a:off x="-2" y="-3"/>
              <a:ext cx="10885596" cy="13907118"/>
              <a:chOff x="-1" y="-1"/>
              <a:chExt cx="10885594" cy="13907117"/>
            </a:xfrm>
            <a:grpFill/>
          </p:grpSpPr>
          <p:sp>
            <p:nvSpPr>
              <p:cNvPr id="20" name="Shape 263">
                <a:extLst>
                  <a:ext uri="{FF2B5EF4-FFF2-40B4-BE49-F238E27FC236}">
                    <a16:creationId xmlns:a16="http://schemas.microsoft.com/office/drawing/2014/main" id="{088DA4CF-589A-4F68-B34F-D7EECC7A2408}"/>
                  </a:ext>
                </a:extLst>
              </p:cNvPr>
              <p:cNvSpPr/>
              <p:nvPr/>
            </p:nvSpPr>
            <p:spPr>
              <a:xfrm rot="5400000">
                <a:off x="2741755" y="5763278"/>
                <a:ext cx="13907119" cy="23805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pFill/>
              <a:ln w="12700" cap="flat">
                <a:noFill/>
                <a:miter lim="400000"/>
              </a:ln>
              <a:effectLst/>
            </p:spPr>
            <p:txBody>
              <a:bodyPr wrap="square" lIns="0" tIns="0" rIns="0" bIns="0" numCol="1" anchor="ctr">
                <a:noAutofit/>
              </a:bodyPr>
              <a:lstStyle/>
              <a:p>
                <a:pPr>
                  <a:defRPr sz="3200">
                    <a:latin typeface="Helvetica Light"/>
                    <a:ea typeface="Helvetica Light"/>
                    <a:cs typeface="Helvetica Light"/>
                    <a:sym typeface="Helvetica Light"/>
                  </a:defRPr>
                </a:pPr>
                <a:endParaRPr sz="1600" kern="1200">
                  <a:solidFill>
                    <a:prstClr val="black"/>
                  </a:solidFill>
                  <a:latin typeface="Helvetica Light"/>
                  <a:sym typeface="Helvetica Light"/>
                </a:endParaRPr>
              </a:p>
            </p:txBody>
          </p:sp>
          <p:sp>
            <p:nvSpPr>
              <p:cNvPr id="21" name="Shape 264">
                <a:extLst>
                  <a:ext uri="{FF2B5EF4-FFF2-40B4-BE49-F238E27FC236}">
                    <a16:creationId xmlns:a16="http://schemas.microsoft.com/office/drawing/2014/main" id="{0EA3BB06-F919-4982-8FBE-AD49FAEB6DFA}"/>
                  </a:ext>
                </a:extLst>
              </p:cNvPr>
              <p:cNvSpPr/>
              <p:nvPr/>
            </p:nvSpPr>
            <p:spPr>
              <a:xfrm>
                <a:off x="-2" y="95552"/>
                <a:ext cx="8559312" cy="13716011"/>
              </a:xfrm>
              <a:prstGeom prst="rect">
                <a:avLst/>
              </a:prstGeom>
              <a:grpFill/>
              <a:ln w="12700" cap="flat">
                <a:noFill/>
                <a:miter lim="400000"/>
              </a:ln>
              <a:effectLst/>
            </p:spPr>
            <p:txBody>
              <a:bodyPr wrap="square" lIns="0" tIns="0" rIns="0" bIns="0" numCol="1" anchor="ctr">
                <a:noAutofit/>
              </a:bodyPr>
              <a:lstStyle/>
              <a:p>
                <a:pPr>
                  <a:defRPr sz="3200">
                    <a:solidFill>
                      <a:srgbClr val="FFFFFF"/>
                    </a:solidFill>
                    <a:latin typeface="Helvetica Light"/>
                    <a:ea typeface="Helvetica Light"/>
                    <a:cs typeface="Helvetica Light"/>
                    <a:sym typeface="Helvetica Light"/>
                  </a:defRPr>
                </a:pPr>
                <a:endParaRPr sz="1600" kern="1200">
                  <a:solidFill>
                    <a:srgbClr val="FFFFFF"/>
                  </a:solidFill>
                  <a:latin typeface="Helvetica Light"/>
                  <a:sym typeface="Helvetica Light"/>
                </a:endParaRPr>
              </a:p>
            </p:txBody>
          </p:sp>
        </p:grpSp>
        <p:pic>
          <p:nvPicPr>
            <p:cNvPr id="19" name="image10.png">
              <a:extLst>
                <a:ext uri="{FF2B5EF4-FFF2-40B4-BE49-F238E27FC236}">
                  <a16:creationId xmlns:a16="http://schemas.microsoft.com/office/drawing/2014/main" id="{1564980F-2AEB-4C0C-AA80-A7CC91240001}"/>
                </a:ext>
              </a:extLst>
            </p:cNvPr>
            <p:cNvPicPr/>
            <p:nvPr/>
          </p:nvPicPr>
          <p:blipFill>
            <a:blip r:embed="rId3" cstate="print">
              <a:extLst/>
            </a:blip>
            <a:stretch>
              <a:fillRect/>
            </a:stretch>
          </p:blipFill>
          <p:spPr>
            <a:xfrm>
              <a:off x="69849" y="120953"/>
              <a:ext cx="1485902" cy="1473204"/>
            </a:xfrm>
            <a:prstGeom prst="rect">
              <a:avLst/>
            </a:prstGeom>
            <a:grpFill/>
            <a:ln w="12700" cap="flat">
              <a:noFill/>
              <a:miter lim="400000"/>
            </a:ln>
            <a:effectLst/>
          </p:spPr>
        </p:pic>
      </p:grpSp>
      <p:sp>
        <p:nvSpPr>
          <p:cNvPr id="24" name="Text Placeholder 1">
            <a:extLst>
              <a:ext uri="{FF2B5EF4-FFF2-40B4-BE49-F238E27FC236}">
                <a16:creationId xmlns:a16="http://schemas.microsoft.com/office/drawing/2014/main" id="{178CE7FE-C55F-42C0-8564-8653E1493ADF}"/>
              </a:ext>
            </a:extLst>
          </p:cNvPr>
          <p:cNvSpPr txBox="1">
            <a:spLocks/>
          </p:cNvSpPr>
          <p:nvPr/>
        </p:nvSpPr>
        <p:spPr bwMode="auto">
          <a:xfrm>
            <a:off x="224405" y="2470290"/>
            <a:ext cx="4657357" cy="1915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nSpc>
                <a:spcPct val="150000"/>
              </a:lnSpc>
              <a:spcBef>
                <a:spcPts val="600"/>
              </a:spcBef>
            </a:pPr>
            <a:r>
              <a:rPr lang="en-GB" sz="2000" dirty="0"/>
              <a:t>“Work that takes more programming skills than most statisticians have and more statistical skills than most programmers have”</a:t>
            </a:r>
          </a:p>
        </p:txBody>
      </p:sp>
      <p:grpSp>
        <p:nvGrpSpPr>
          <p:cNvPr id="12" name="Group 11">
            <a:extLst>
              <a:ext uri="{FF2B5EF4-FFF2-40B4-BE49-F238E27FC236}">
                <a16:creationId xmlns:a16="http://schemas.microsoft.com/office/drawing/2014/main" id="{6792A3E7-CD8F-4CC7-A6BE-B8ABD7B96198}"/>
              </a:ext>
            </a:extLst>
          </p:cNvPr>
          <p:cNvGrpSpPr/>
          <p:nvPr/>
        </p:nvGrpSpPr>
        <p:grpSpPr>
          <a:xfrm>
            <a:off x="-24680" y="6505947"/>
            <a:ext cx="12216679" cy="349788"/>
            <a:chOff x="-24680" y="6505947"/>
            <a:chExt cx="12216679" cy="349788"/>
          </a:xfrm>
        </p:grpSpPr>
        <p:grpSp>
          <p:nvGrpSpPr>
            <p:cNvPr id="13" name="Group 237">
              <a:extLst>
                <a:ext uri="{FF2B5EF4-FFF2-40B4-BE49-F238E27FC236}">
                  <a16:creationId xmlns:a16="http://schemas.microsoft.com/office/drawing/2014/main" id="{9A9730E3-F4D8-4E4C-8803-D7CC1524C736}"/>
                </a:ext>
              </a:extLst>
            </p:cNvPr>
            <p:cNvGrpSpPr/>
            <p:nvPr/>
          </p:nvGrpSpPr>
          <p:grpSpPr>
            <a:xfrm>
              <a:off x="-24680" y="6505947"/>
              <a:ext cx="12216679" cy="349788"/>
              <a:chOff x="0" y="25770"/>
              <a:chExt cx="13021079" cy="372423"/>
            </a:xfrm>
          </p:grpSpPr>
          <p:sp>
            <p:nvSpPr>
              <p:cNvPr id="15" name="Shape 233">
                <a:extLst>
                  <a:ext uri="{FF2B5EF4-FFF2-40B4-BE49-F238E27FC236}">
                    <a16:creationId xmlns:a16="http://schemas.microsoft.com/office/drawing/2014/main" id="{23A7D047-B02D-4F6C-AF2F-854FDE9154E1}"/>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16" name="Shape 234">
                <a:extLst>
                  <a:ext uri="{FF2B5EF4-FFF2-40B4-BE49-F238E27FC236}">
                    <a16:creationId xmlns:a16="http://schemas.microsoft.com/office/drawing/2014/main" id="{ADA8A2A7-B732-464B-84C0-365ED63A66BD}"/>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14" name="Rectangle 13">
              <a:extLst>
                <a:ext uri="{FF2B5EF4-FFF2-40B4-BE49-F238E27FC236}">
                  <a16:creationId xmlns:a16="http://schemas.microsoft.com/office/drawing/2014/main" id="{6BAC3342-6775-4BBC-9511-F1058733EC84}"/>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4</a:t>
              </a:r>
            </a:p>
          </p:txBody>
        </p:sp>
      </p:grpSp>
      <p:sp>
        <p:nvSpPr>
          <p:cNvPr id="25" name="TextBox 24">
            <a:extLst>
              <a:ext uri="{FF2B5EF4-FFF2-40B4-BE49-F238E27FC236}">
                <a16:creationId xmlns:a16="http://schemas.microsoft.com/office/drawing/2014/main" id="{7587D6E1-366C-4BE4-8B47-51294CC4CF44}"/>
              </a:ext>
            </a:extLst>
          </p:cNvPr>
          <p:cNvSpPr txBox="1"/>
          <p:nvPr/>
        </p:nvSpPr>
        <p:spPr>
          <a:xfrm>
            <a:off x="1262351" y="4575294"/>
            <a:ext cx="3586238" cy="307777"/>
          </a:xfrm>
          <a:prstGeom prst="rect">
            <a:avLst/>
          </a:prstGeom>
          <a:noFill/>
        </p:spPr>
        <p:txBody>
          <a:bodyPr wrap="none" rtlCol="0">
            <a:spAutoFit/>
          </a:bodyPr>
          <a:lstStyle/>
          <a:p>
            <a:r>
              <a:rPr lang="en-GB" sz="1400" dirty="0">
                <a:latin typeface="Arial" panose="020B0604020202020204" pitchFamily="34" charset="0"/>
                <a:cs typeface="Arial" panose="020B0604020202020204" pitchFamily="34" charset="0"/>
              </a:rPr>
              <a:t>David Taylor, </a:t>
            </a:r>
            <a:r>
              <a:rPr lang="en-GB" sz="1400" dirty="0">
                <a:latin typeface="Arial" panose="020B0604020202020204" pitchFamily="34" charset="0"/>
                <a:cs typeface="Arial" panose="020B0604020202020204" pitchFamily="34" charset="0"/>
                <a:hlinkClick r:id="rId4"/>
              </a:rPr>
              <a:t>http://www.prooffreader.com</a:t>
            </a:r>
            <a:r>
              <a:rPr lang="en-GB" sz="1400" dirty="0">
                <a:latin typeface="Arial" panose="020B0604020202020204" pitchFamily="34" charset="0"/>
                <a:cs typeface="Arial" panose="020B0604020202020204" pitchFamily="34" charset="0"/>
              </a:rPr>
              <a:t> </a:t>
            </a:r>
          </a:p>
        </p:txBody>
      </p:sp>
      <p:pic>
        <p:nvPicPr>
          <p:cNvPr id="26" name="Picture 2" descr="Image result for data science">
            <a:extLst>
              <a:ext uri="{FF2B5EF4-FFF2-40B4-BE49-F238E27FC236}">
                <a16:creationId xmlns:a16="http://schemas.microsoft.com/office/drawing/2014/main" id="{4F53410A-AB80-429F-A6A5-EB86EC6B00C4}"/>
              </a:ext>
            </a:extLst>
          </p:cNvPr>
          <p:cNvPicPr>
            <a:picLocks noChangeAspect="1" noChangeArrowheads="1"/>
          </p:cNvPicPr>
          <p:nvPr/>
        </p:nvPicPr>
        <p:blipFill>
          <a:blip r:embed="rId5" cstate="print"/>
          <a:srcRect/>
          <a:stretch>
            <a:fillRect/>
          </a:stretch>
        </p:blipFill>
        <p:spPr bwMode="auto">
          <a:xfrm>
            <a:off x="5415973" y="1023668"/>
            <a:ext cx="6419211" cy="4808508"/>
          </a:xfrm>
          <a:prstGeom prst="rect">
            <a:avLst/>
          </a:prstGeom>
          <a:noFill/>
        </p:spPr>
      </p:pic>
      <p:sp>
        <p:nvSpPr>
          <p:cNvPr id="27" name="Text Placeholder 2">
            <a:extLst>
              <a:ext uri="{FF2B5EF4-FFF2-40B4-BE49-F238E27FC236}">
                <a16:creationId xmlns:a16="http://schemas.microsoft.com/office/drawing/2014/main" id="{42C638BA-9BC8-4646-BC5C-9A321186939A}"/>
              </a:ext>
            </a:extLst>
          </p:cNvPr>
          <p:cNvSpPr txBox="1">
            <a:spLocks/>
          </p:cNvSpPr>
          <p:nvPr/>
        </p:nvSpPr>
        <p:spPr bwMode="auto">
          <a:xfrm>
            <a:off x="40612" y="1507514"/>
            <a:ext cx="4649913" cy="53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n-US" sz="3200" b="1" dirty="0">
                <a:solidFill>
                  <a:srgbClr val="02519A"/>
                </a:solidFill>
                <a:cs typeface="Arial" panose="020B0604020202020204" pitchFamily="34" charset="0"/>
              </a:rPr>
              <a:t>What is Data Science?</a:t>
            </a:r>
          </a:p>
        </p:txBody>
      </p:sp>
    </p:spTree>
    <p:extLst>
      <p:ext uri="{BB962C8B-B14F-4D97-AF65-F5344CB8AC3E}">
        <p14:creationId xmlns:p14="http://schemas.microsoft.com/office/powerpoint/2010/main" val="331946060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30"/>
          <p:cNvSpPr/>
          <p:nvPr/>
        </p:nvSpPr>
        <p:spPr>
          <a:xfrm>
            <a:off x="2235200" y="-12700"/>
            <a:ext cx="9948665" cy="6883400"/>
          </a:xfrm>
          <a:prstGeom prst="rect">
            <a:avLst/>
          </a:prstGeom>
          <a:solidFill>
            <a:srgbClr val="DEDEDE"/>
          </a:solidFill>
          <a:ln w="12700">
            <a:miter lim="400000"/>
          </a:ln>
          <a:effectLst>
            <a:outerShdw blurRad="38100" dist="25400" dir="5400000" rotWithShape="0">
              <a:srgbClr val="000000">
                <a:alpha val="50000"/>
              </a:srgbClr>
            </a:outerShdw>
          </a:effectLst>
        </p:spPr>
        <p:txBody>
          <a:bodyPr lIns="25400" tIns="25400" rIns="25400" bIns="25400" anchor="ctr"/>
          <a:lstStyle/>
          <a:p>
            <a:pPr algn="ctr" defTabSz="412750" hangingPunct="0">
              <a:defRPr sz="3200">
                <a:solidFill>
                  <a:srgbClr val="FFFFFF"/>
                </a:solidFill>
                <a:latin typeface="Helvetica Light"/>
                <a:ea typeface="Helvetica Light"/>
                <a:cs typeface="Helvetica Light"/>
                <a:sym typeface="Helvetica Light"/>
              </a:defRPr>
            </a:pPr>
            <a:endParaRPr sz="1600">
              <a:solidFill>
                <a:srgbClr val="FFFFFF"/>
              </a:solidFill>
              <a:latin typeface="Helvetica Light"/>
              <a:sym typeface="Helvetica Light"/>
            </a:endParaRPr>
          </a:p>
        </p:txBody>
      </p:sp>
      <p:grpSp>
        <p:nvGrpSpPr>
          <p:cNvPr id="116" name="Group 135"/>
          <p:cNvGrpSpPr/>
          <p:nvPr/>
        </p:nvGrpSpPr>
        <p:grpSpPr>
          <a:xfrm>
            <a:off x="-24139" y="-111826"/>
            <a:ext cx="5442802" cy="6982526"/>
            <a:chOff x="-4" y="-4"/>
            <a:chExt cx="10885603" cy="13907124"/>
          </a:xfrm>
        </p:grpSpPr>
        <p:grpSp>
          <p:nvGrpSpPr>
            <p:cNvPr id="114" name="Group 133"/>
            <p:cNvGrpSpPr/>
            <p:nvPr/>
          </p:nvGrpSpPr>
          <p:grpSpPr>
            <a:xfrm>
              <a:off x="-4" y="-4"/>
              <a:ext cx="10885603" cy="13907124"/>
              <a:chOff x="-3" y="-1"/>
              <a:chExt cx="10885601" cy="13907122"/>
            </a:xfrm>
          </p:grpSpPr>
          <p:sp>
            <p:nvSpPr>
              <p:cNvPr id="112" name="Shape 131"/>
              <p:cNvSpPr/>
              <p:nvPr/>
            </p:nvSpPr>
            <p:spPr>
              <a:xfrm rot="5400000">
                <a:off x="2741757" y="5763279"/>
                <a:ext cx="13907122" cy="23805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25400" tIns="25400" rIns="25400" bIns="25400" numCol="1" anchor="ctr">
                <a:noAutofit/>
              </a:bodyPr>
              <a:lstStyle/>
              <a:p>
                <a:pPr algn="ctr" defTabSz="412750" hangingPunct="0">
                  <a:defRPr sz="3200">
                    <a:latin typeface="Helvetica Light"/>
                    <a:ea typeface="Helvetica Light"/>
                    <a:cs typeface="Helvetica Light"/>
                    <a:sym typeface="Helvetica Light"/>
                  </a:defRPr>
                </a:pPr>
                <a:endParaRPr sz="1600">
                  <a:latin typeface="Helvetica Light"/>
                  <a:sym typeface="Helvetica Light"/>
                </a:endParaRPr>
              </a:p>
            </p:txBody>
          </p:sp>
          <p:sp>
            <p:nvSpPr>
              <p:cNvPr id="113" name="Shape 132"/>
              <p:cNvSpPr/>
              <p:nvPr/>
            </p:nvSpPr>
            <p:spPr>
              <a:xfrm>
                <a:off x="-3" y="70167"/>
                <a:ext cx="8559316" cy="13741400"/>
              </a:xfrm>
              <a:prstGeom prst="rect">
                <a:avLst/>
              </a:prstGeom>
              <a:solidFill>
                <a:srgbClr val="FFFFFF"/>
              </a:solidFill>
              <a:ln w="12700" cap="flat">
                <a:noFill/>
                <a:miter lim="400000"/>
              </a:ln>
              <a:effectLst/>
            </p:spPr>
            <p:txBody>
              <a:bodyPr wrap="square" lIns="25400" tIns="25400" rIns="25400" bIns="25400" numCol="1" anchor="ctr">
                <a:noAutofit/>
              </a:bodyPr>
              <a:lstStyle/>
              <a:p>
                <a:pPr algn="ctr" defTabSz="412750" hangingPunct="0">
                  <a:defRPr sz="3200">
                    <a:solidFill>
                      <a:srgbClr val="FFFFFF"/>
                    </a:solidFill>
                    <a:latin typeface="Helvetica Light"/>
                    <a:ea typeface="Helvetica Light"/>
                    <a:cs typeface="Helvetica Light"/>
                    <a:sym typeface="Helvetica Light"/>
                  </a:defRPr>
                </a:pPr>
                <a:r>
                  <a:rPr lang="en-GB" sz="1600" dirty="0">
                    <a:solidFill>
                      <a:srgbClr val="FFFFFF"/>
                    </a:solidFill>
                    <a:latin typeface="Helvetica Light"/>
                    <a:sym typeface="Helvetica Light"/>
                  </a:rPr>
                  <a:t>Dara</a:t>
                </a:r>
                <a:endParaRPr sz="1600" dirty="0">
                  <a:solidFill>
                    <a:srgbClr val="FFFFFF"/>
                  </a:solidFill>
                  <a:latin typeface="Helvetica Light"/>
                  <a:sym typeface="Helvetica Light"/>
                </a:endParaRPr>
              </a:p>
            </p:txBody>
          </p:sp>
        </p:grpSp>
        <p:pic>
          <p:nvPicPr>
            <p:cNvPr id="115" name="image10.png" descr="image10.png"/>
            <p:cNvPicPr>
              <a:picLocks noChangeAspect="1"/>
            </p:cNvPicPr>
            <p:nvPr/>
          </p:nvPicPr>
          <p:blipFill>
            <a:blip r:embed="rId3">
              <a:extLst/>
            </a:blip>
            <a:stretch>
              <a:fillRect/>
            </a:stretch>
          </p:blipFill>
          <p:spPr>
            <a:xfrm>
              <a:off x="69850" y="120955"/>
              <a:ext cx="1485904" cy="1473205"/>
            </a:xfrm>
            <a:prstGeom prst="rect">
              <a:avLst/>
            </a:prstGeom>
            <a:ln w="12700" cap="flat">
              <a:noFill/>
              <a:miter lim="400000"/>
            </a:ln>
            <a:effectLst/>
          </p:spPr>
        </p:pic>
      </p:grpSp>
      <p:grpSp>
        <p:nvGrpSpPr>
          <p:cNvPr id="2" name="Group 1">
            <a:extLst>
              <a:ext uri="{FF2B5EF4-FFF2-40B4-BE49-F238E27FC236}">
                <a16:creationId xmlns:a16="http://schemas.microsoft.com/office/drawing/2014/main" id="{5EED7274-C3D3-44BB-9DC4-363EEA54E862}"/>
              </a:ext>
            </a:extLst>
          </p:cNvPr>
          <p:cNvGrpSpPr/>
          <p:nvPr/>
        </p:nvGrpSpPr>
        <p:grpSpPr>
          <a:xfrm>
            <a:off x="5658513" y="529759"/>
            <a:ext cx="6213053" cy="5349681"/>
            <a:chOff x="11317025" y="1399758"/>
            <a:chExt cx="12426105" cy="10699362"/>
          </a:xfrm>
        </p:grpSpPr>
        <p:sp>
          <p:nvSpPr>
            <p:cNvPr id="117" name="Shape 136"/>
            <p:cNvSpPr/>
            <p:nvPr/>
          </p:nvSpPr>
          <p:spPr>
            <a:xfrm>
              <a:off x="11317025" y="1399758"/>
              <a:ext cx="7403703" cy="7401456"/>
            </a:xfrm>
            <a:prstGeom prst="ellipse">
              <a:avLst/>
            </a:prstGeom>
            <a:solidFill>
              <a:srgbClr val="0582F9"/>
            </a:solidFill>
            <a:ln w="25400">
              <a:solidFill>
                <a:srgbClr val="000000"/>
              </a:solidFill>
            </a:ln>
            <a:effectLst/>
          </p:spPr>
          <p:txBody>
            <a:bodyPr lIns="25400" tIns="25400" rIns="25400" bIns="25400"/>
            <a:lstStyle/>
            <a:p>
              <a:pPr defTabSz="457200" hangingPunct="0">
                <a:defRPr sz="5600">
                  <a:solidFill>
                    <a:srgbClr val="FFFFFF"/>
                  </a:solidFill>
                  <a:latin typeface="Arial"/>
                  <a:ea typeface="Arial"/>
                  <a:cs typeface="Arial"/>
                  <a:sym typeface="Arial"/>
                </a:defRPr>
              </a:pPr>
              <a:endParaRPr sz="2800">
                <a:solidFill>
                  <a:srgbClr val="FFFFFF"/>
                </a:solidFill>
              </a:endParaRPr>
            </a:p>
          </p:txBody>
        </p:sp>
        <p:sp>
          <p:nvSpPr>
            <p:cNvPr id="118" name="Shape 137"/>
            <p:cNvSpPr txBox="1"/>
            <p:nvPr/>
          </p:nvSpPr>
          <p:spPr>
            <a:xfrm>
              <a:off x="15172045" y="9255978"/>
              <a:ext cx="4744528" cy="17235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584200">
                <a:defRPr sz="5600" b="1">
                  <a:latin typeface="+mn-lt"/>
                  <a:ea typeface="+mn-ea"/>
                  <a:cs typeface="+mn-cs"/>
                  <a:sym typeface="Helvetica"/>
                </a:defRPr>
              </a:lvl1pPr>
            </a:lstStyle>
            <a:p>
              <a:pPr algn="ctr" defTabSz="292100" hangingPunct="0"/>
              <a:r>
                <a:rPr sz="2800">
                  <a:latin typeface="Helvetica"/>
                  <a:cs typeface="Helvetica"/>
                </a:rPr>
                <a:t>Domain expertise</a:t>
              </a:r>
            </a:p>
          </p:txBody>
        </p:sp>
        <p:sp>
          <p:nvSpPr>
            <p:cNvPr id="119" name="Shape 138"/>
            <p:cNvSpPr/>
            <p:nvPr/>
          </p:nvSpPr>
          <p:spPr>
            <a:xfrm>
              <a:off x="16339429" y="1399758"/>
              <a:ext cx="7403701" cy="7401456"/>
            </a:xfrm>
            <a:prstGeom prst="ellipse">
              <a:avLst/>
            </a:prstGeom>
            <a:solidFill>
              <a:srgbClr val="055CB0">
                <a:alpha val="53693"/>
              </a:srgbClr>
            </a:solidFill>
            <a:ln w="25400">
              <a:solidFill>
                <a:srgbClr val="000000">
                  <a:alpha val="53693"/>
                </a:srgbClr>
              </a:solidFill>
            </a:ln>
            <a:effectLst>
              <a:outerShdw blurRad="38100" dist="20000" dir="5400000" rotWithShape="0">
                <a:srgbClr val="000000">
                  <a:alpha val="38000"/>
                </a:srgbClr>
              </a:outerShdw>
            </a:effectLst>
          </p:spPr>
          <p:txBody>
            <a:bodyPr lIns="25400" tIns="25400" rIns="25400" bIns="25400"/>
            <a:lstStyle/>
            <a:p>
              <a:pPr defTabSz="457200" hangingPunct="0">
                <a:defRPr sz="5600">
                  <a:latin typeface="Arial"/>
                  <a:ea typeface="Arial"/>
                  <a:cs typeface="Arial"/>
                  <a:sym typeface="Arial"/>
                </a:defRPr>
              </a:pPr>
              <a:endParaRPr sz="2800"/>
            </a:p>
          </p:txBody>
        </p:sp>
        <p:sp>
          <p:nvSpPr>
            <p:cNvPr id="120" name="Shape 139"/>
            <p:cNvSpPr/>
            <p:nvPr/>
          </p:nvSpPr>
          <p:spPr>
            <a:xfrm>
              <a:off x="13776081" y="4697664"/>
              <a:ext cx="7403702" cy="7401456"/>
            </a:xfrm>
            <a:prstGeom prst="ellipse">
              <a:avLst/>
            </a:prstGeom>
            <a:solidFill>
              <a:srgbClr val="A7A7A7">
                <a:alpha val="35775"/>
              </a:srgbClr>
            </a:solidFill>
            <a:ln w="25400">
              <a:solidFill>
                <a:srgbClr val="000000">
                  <a:alpha val="35775"/>
                </a:srgbClr>
              </a:solidFill>
            </a:ln>
          </p:spPr>
          <p:txBody>
            <a:bodyPr lIns="25400" tIns="25400" rIns="25400" bIns="25400"/>
            <a:lstStyle/>
            <a:p>
              <a:pPr defTabSz="457200" hangingPunct="0">
                <a:defRPr sz="5600">
                  <a:latin typeface="Arial"/>
                  <a:ea typeface="Arial"/>
                  <a:cs typeface="Arial"/>
                  <a:sym typeface="Arial"/>
                </a:defRPr>
              </a:pPr>
              <a:endParaRPr sz="2800"/>
            </a:p>
          </p:txBody>
        </p:sp>
        <p:sp>
          <p:nvSpPr>
            <p:cNvPr id="121" name="Shape 140"/>
            <p:cNvSpPr txBox="1"/>
            <p:nvPr/>
          </p:nvSpPr>
          <p:spPr>
            <a:xfrm rot="19740000">
              <a:off x="11823775" y="3167642"/>
              <a:ext cx="4744526" cy="17235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584200">
                <a:defRPr sz="6000" b="1">
                  <a:latin typeface="+mn-lt"/>
                  <a:ea typeface="+mn-ea"/>
                  <a:cs typeface="+mn-cs"/>
                  <a:sym typeface="Helvetica"/>
                </a:defRPr>
              </a:lvl1pPr>
            </a:lstStyle>
            <a:p>
              <a:pPr algn="ctr" defTabSz="292100" hangingPunct="0"/>
              <a:r>
                <a:rPr sz="2800" dirty="0">
                  <a:latin typeface="Arial" panose="020B0604020202020204" pitchFamily="34" charset="0"/>
                  <a:cs typeface="Arial" panose="020B0604020202020204" pitchFamily="34" charset="0"/>
                </a:rPr>
                <a:t>Computer science</a:t>
              </a:r>
            </a:p>
          </p:txBody>
        </p:sp>
        <p:sp>
          <p:nvSpPr>
            <p:cNvPr id="122" name="Shape 141"/>
            <p:cNvSpPr txBox="1"/>
            <p:nvPr/>
          </p:nvSpPr>
          <p:spPr>
            <a:xfrm rot="1800000">
              <a:off x="18877094" y="3167642"/>
              <a:ext cx="4744526" cy="17235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584200">
                <a:defRPr sz="6000" b="1">
                  <a:latin typeface="+mn-lt"/>
                  <a:ea typeface="+mn-ea"/>
                  <a:cs typeface="+mn-cs"/>
                  <a:sym typeface="Helvetica"/>
                </a:defRPr>
              </a:lvl1pPr>
            </a:lstStyle>
            <a:p>
              <a:pPr algn="ctr" defTabSz="292100" hangingPunct="0"/>
              <a:r>
                <a:rPr sz="2800" dirty="0" err="1">
                  <a:latin typeface="Arial" panose="020B0604020202020204" pitchFamily="34" charset="0"/>
                  <a:cs typeface="Arial" panose="020B0604020202020204" pitchFamily="34" charset="0"/>
                </a:rPr>
                <a:t>Maths</a:t>
              </a:r>
              <a:r>
                <a:rPr sz="2800" dirty="0">
                  <a:latin typeface="Arial" panose="020B0604020202020204" pitchFamily="34" charset="0"/>
                  <a:cs typeface="Arial" panose="020B0604020202020204" pitchFamily="34" charset="0"/>
                </a:rPr>
                <a:t> &amp; statistics</a:t>
              </a:r>
            </a:p>
          </p:txBody>
        </p:sp>
        <p:sp>
          <p:nvSpPr>
            <p:cNvPr id="123" name="Shape 142"/>
            <p:cNvSpPr txBox="1"/>
            <p:nvPr/>
          </p:nvSpPr>
          <p:spPr>
            <a:xfrm>
              <a:off x="16264423" y="3475418"/>
              <a:ext cx="2559768" cy="11079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584200">
                <a:defRPr sz="3600" b="1">
                  <a:latin typeface="+mn-lt"/>
                  <a:ea typeface="+mn-ea"/>
                  <a:cs typeface="+mn-cs"/>
                  <a:sym typeface="Helvetica"/>
                </a:defRPr>
              </a:lvl1pPr>
            </a:lstStyle>
            <a:p>
              <a:pPr algn="ctr" defTabSz="292100" hangingPunct="0"/>
              <a:r>
                <a:rPr sz="1800" dirty="0">
                  <a:latin typeface="Arial" panose="020B0604020202020204" pitchFamily="34" charset="0"/>
                  <a:cs typeface="Arial" panose="020B0604020202020204" pitchFamily="34" charset="0"/>
                </a:rPr>
                <a:t>Machine learning</a:t>
              </a:r>
            </a:p>
          </p:txBody>
        </p:sp>
        <p:sp>
          <p:nvSpPr>
            <p:cNvPr id="124" name="Shape 143"/>
            <p:cNvSpPr txBox="1"/>
            <p:nvPr/>
          </p:nvSpPr>
          <p:spPr>
            <a:xfrm rot="19800000">
              <a:off x="14288397" y="6631572"/>
              <a:ext cx="2559768" cy="11079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584200">
                <a:defRPr sz="3600" b="1">
                  <a:latin typeface="+mn-lt"/>
                  <a:ea typeface="+mn-ea"/>
                  <a:cs typeface="+mn-cs"/>
                  <a:sym typeface="Helvetica"/>
                </a:defRPr>
              </a:lvl1pPr>
            </a:lstStyle>
            <a:p>
              <a:pPr algn="ctr" defTabSz="292100" hangingPunct="0"/>
              <a:r>
                <a:rPr sz="1800" dirty="0">
                  <a:latin typeface="Arial" panose="020B0604020202020204" pitchFamily="34" charset="0"/>
                  <a:cs typeface="Arial" panose="020B0604020202020204" pitchFamily="34" charset="0"/>
                </a:rPr>
                <a:t>Danger zone!</a:t>
              </a:r>
            </a:p>
          </p:txBody>
        </p:sp>
        <p:sp>
          <p:nvSpPr>
            <p:cNvPr id="125" name="Shape 144"/>
            <p:cNvSpPr txBox="1"/>
            <p:nvPr/>
          </p:nvSpPr>
          <p:spPr>
            <a:xfrm rot="1800000">
              <a:off x="18295340" y="6631570"/>
              <a:ext cx="2559768" cy="11079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584200">
                <a:defRPr sz="3600" b="1">
                  <a:latin typeface="+mn-lt"/>
                  <a:ea typeface="+mn-ea"/>
                  <a:cs typeface="+mn-cs"/>
                  <a:sym typeface="Helvetica"/>
                </a:defRPr>
              </a:lvl1pPr>
            </a:lstStyle>
            <a:p>
              <a:pPr algn="ctr" defTabSz="292100" hangingPunct="0"/>
              <a:r>
                <a:rPr sz="1800" dirty="0">
                  <a:latin typeface="Arial" panose="020B0604020202020204" pitchFamily="34" charset="0"/>
                  <a:cs typeface="Arial" panose="020B0604020202020204" pitchFamily="34" charset="0"/>
                </a:rPr>
                <a:t>Traditional research</a:t>
              </a:r>
            </a:p>
          </p:txBody>
        </p:sp>
        <p:sp>
          <p:nvSpPr>
            <p:cNvPr id="126" name="Shape 145"/>
            <p:cNvSpPr txBox="1"/>
            <p:nvPr/>
          </p:nvSpPr>
          <p:spPr>
            <a:xfrm>
              <a:off x="16264423" y="5083374"/>
              <a:ext cx="2559768" cy="13542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584200">
                <a:defRPr sz="4400" b="1">
                  <a:solidFill>
                    <a:srgbClr val="FFFFFF"/>
                  </a:solidFill>
                  <a:latin typeface="+mn-lt"/>
                  <a:ea typeface="+mn-ea"/>
                  <a:cs typeface="+mn-cs"/>
                  <a:sym typeface="Helvetica"/>
                </a:defRPr>
              </a:lvl1pPr>
            </a:lstStyle>
            <a:p>
              <a:pPr algn="ctr" defTabSz="292100" hangingPunct="0"/>
              <a:r>
                <a:rPr sz="2200" dirty="0">
                  <a:latin typeface="Arial" panose="020B0604020202020204" pitchFamily="34" charset="0"/>
                  <a:cs typeface="Arial" panose="020B0604020202020204" pitchFamily="34" charset="0"/>
                </a:rPr>
                <a:t>Data science</a:t>
              </a:r>
            </a:p>
          </p:txBody>
        </p:sp>
      </p:grpSp>
      <p:sp>
        <p:nvSpPr>
          <p:cNvPr id="127" name="Shape 147"/>
          <p:cNvSpPr txBox="1"/>
          <p:nvPr/>
        </p:nvSpPr>
        <p:spPr>
          <a:xfrm>
            <a:off x="5853289" y="6082256"/>
            <a:ext cx="5847756" cy="24622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algn="r" defTabSz="412750" hangingPunct="0">
              <a:defRPr sz="3200" b="1">
                <a:latin typeface="+mn-lt"/>
                <a:ea typeface="+mn-ea"/>
                <a:cs typeface="+mn-cs"/>
                <a:sym typeface="Helvetica"/>
              </a:defRPr>
            </a:pPr>
            <a:r>
              <a:rPr sz="1600" b="1" dirty="0">
                <a:latin typeface="Arial" panose="020B0604020202020204" pitchFamily="34" charset="0"/>
                <a:cs typeface="Arial" panose="020B0604020202020204" pitchFamily="34" charset="0"/>
                <a:sym typeface="Helvetica"/>
              </a:rPr>
              <a:t>The Data Science Venn Diagram, designed by Drew Conway</a:t>
            </a:r>
          </a:p>
        </p:txBody>
      </p:sp>
      <p:grpSp>
        <p:nvGrpSpPr>
          <p:cNvPr id="30" name="Group 29">
            <a:extLst>
              <a:ext uri="{FF2B5EF4-FFF2-40B4-BE49-F238E27FC236}">
                <a16:creationId xmlns:a16="http://schemas.microsoft.com/office/drawing/2014/main" id="{D4DEBA44-9416-4837-91EC-1F3EFC4C152D}"/>
              </a:ext>
            </a:extLst>
          </p:cNvPr>
          <p:cNvGrpSpPr/>
          <p:nvPr/>
        </p:nvGrpSpPr>
        <p:grpSpPr>
          <a:xfrm>
            <a:off x="-24680" y="6505947"/>
            <a:ext cx="12216679" cy="349788"/>
            <a:chOff x="-24680" y="6505947"/>
            <a:chExt cx="12216679" cy="349788"/>
          </a:xfrm>
        </p:grpSpPr>
        <p:grpSp>
          <p:nvGrpSpPr>
            <p:cNvPr id="31" name="Group 237">
              <a:extLst>
                <a:ext uri="{FF2B5EF4-FFF2-40B4-BE49-F238E27FC236}">
                  <a16:creationId xmlns:a16="http://schemas.microsoft.com/office/drawing/2014/main" id="{B623561C-0960-4522-BC3A-3C785DD88E1B}"/>
                </a:ext>
              </a:extLst>
            </p:cNvPr>
            <p:cNvGrpSpPr/>
            <p:nvPr/>
          </p:nvGrpSpPr>
          <p:grpSpPr>
            <a:xfrm>
              <a:off x="-24680" y="6505947"/>
              <a:ext cx="12216679" cy="349788"/>
              <a:chOff x="0" y="25770"/>
              <a:chExt cx="13021079" cy="372423"/>
            </a:xfrm>
          </p:grpSpPr>
          <p:sp>
            <p:nvSpPr>
              <p:cNvPr id="33" name="Shape 233">
                <a:extLst>
                  <a:ext uri="{FF2B5EF4-FFF2-40B4-BE49-F238E27FC236}">
                    <a16:creationId xmlns:a16="http://schemas.microsoft.com/office/drawing/2014/main" id="{F6E05423-2AC4-44A0-981B-C131173A1738}"/>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34" name="Shape 234">
                <a:extLst>
                  <a:ext uri="{FF2B5EF4-FFF2-40B4-BE49-F238E27FC236}">
                    <a16:creationId xmlns:a16="http://schemas.microsoft.com/office/drawing/2014/main" id="{912AC00A-A740-4489-9FD7-02FF173996D9}"/>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32" name="Rectangle 31">
              <a:extLst>
                <a:ext uri="{FF2B5EF4-FFF2-40B4-BE49-F238E27FC236}">
                  <a16:creationId xmlns:a16="http://schemas.microsoft.com/office/drawing/2014/main" id="{30FF6184-33E6-492C-9AC5-D611BE6BBDF1}"/>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5</a:t>
              </a:r>
            </a:p>
          </p:txBody>
        </p:sp>
      </p:grpSp>
      <p:sp>
        <p:nvSpPr>
          <p:cNvPr id="35" name="Text Placeholder 2">
            <a:extLst>
              <a:ext uri="{FF2B5EF4-FFF2-40B4-BE49-F238E27FC236}">
                <a16:creationId xmlns:a16="http://schemas.microsoft.com/office/drawing/2014/main" id="{C824584C-B2A9-4064-BBE3-6785E04E596B}"/>
              </a:ext>
            </a:extLst>
          </p:cNvPr>
          <p:cNvSpPr txBox="1">
            <a:spLocks/>
          </p:cNvSpPr>
          <p:nvPr/>
        </p:nvSpPr>
        <p:spPr bwMode="auto">
          <a:xfrm>
            <a:off x="40612" y="1507514"/>
            <a:ext cx="4649913" cy="53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spcBef>
                <a:spcPct val="20000"/>
              </a:spcBef>
              <a:buFont typeface="Arial" panose="020B0604020202020204" pitchFamily="34" charset="0"/>
              <a:buNone/>
            </a:pPr>
            <a:r>
              <a:rPr lang="en-US" altLang="en-US" sz="3200" b="1" dirty="0">
                <a:solidFill>
                  <a:srgbClr val="02519A"/>
                </a:solidFill>
                <a:cs typeface="Arial" panose="020B0604020202020204" pitchFamily="34" charset="0"/>
              </a:rPr>
              <a:t>What is Data Science?</a:t>
            </a:r>
          </a:p>
        </p:txBody>
      </p:sp>
      <p:sp>
        <p:nvSpPr>
          <p:cNvPr id="27" name="Text Placeholder 5">
            <a:extLst>
              <a:ext uri="{FF2B5EF4-FFF2-40B4-BE49-F238E27FC236}">
                <a16:creationId xmlns:a16="http://schemas.microsoft.com/office/drawing/2014/main" id="{78BAEC4B-9468-4B9D-BE04-972E121DE421}"/>
              </a:ext>
            </a:extLst>
          </p:cNvPr>
          <p:cNvSpPr>
            <a:spLocks noGrp="1"/>
          </p:cNvSpPr>
          <p:nvPr>
            <p:ph type="body" idx="1"/>
          </p:nvPr>
        </p:nvSpPr>
        <p:spPr>
          <a:xfrm>
            <a:off x="470439" y="2392925"/>
            <a:ext cx="3656246" cy="3249910"/>
          </a:xfrm>
        </p:spPr>
        <p:txBody>
          <a:bodyPr>
            <a:normAutofit/>
          </a:bodyPr>
          <a:lstStyle/>
          <a:p>
            <a:pPr marL="0" indent="0" algn="l">
              <a:buNone/>
            </a:pPr>
            <a:r>
              <a:rPr lang="en-GB" sz="2000" dirty="0">
                <a:latin typeface="Arial" panose="020B0604020202020204" pitchFamily="34" charset="0"/>
                <a:cs typeface="Arial" panose="020B0604020202020204" pitchFamily="34" charset="0"/>
              </a:rPr>
              <a:t>“Data Scientists solve complex business problems using a combination of domain expertise, coding knowledge, machine learning and statistics skills on large and varied datasets.”</a:t>
            </a:r>
          </a:p>
          <a:p>
            <a:pPr marL="0" indent="0" algn="r">
              <a:buNone/>
            </a:pPr>
            <a:endParaRPr lang="en-GB" sz="1400" dirty="0">
              <a:latin typeface="Arial" panose="020B0604020202020204" pitchFamily="34" charset="0"/>
              <a:cs typeface="Arial" panose="020B0604020202020204" pitchFamily="34" charset="0"/>
            </a:endParaRPr>
          </a:p>
          <a:p>
            <a:pPr marL="0" indent="0" algn="r">
              <a:buNone/>
            </a:pPr>
            <a:endParaRPr lang="en-GB" sz="1400" dirty="0">
              <a:latin typeface="Arial" panose="020B0604020202020204" pitchFamily="34" charset="0"/>
              <a:cs typeface="Arial" panose="020B0604020202020204" pitchFamily="34" charset="0"/>
            </a:endParaRPr>
          </a:p>
          <a:p>
            <a:pPr marL="0" indent="0" algn="r">
              <a:buNone/>
            </a:pPr>
            <a:r>
              <a:rPr lang="en-GB" sz="1400" dirty="0">
                <a:latin typeface="Arial" panose="020B0604020202020204" pitchFamily="34" charset="0"/>
                <a:cs typeface="Arial" panose="020B0604020202020204" pitchFamily="34" charset="0"/>
              </a:rPr>
              <a:t>Government Data Science Partnership</a:t>
            </a:r>
          </a:p>
        </p:txBody>
      </p:sp>
    </p:spTree>
    <p:extLst>
      <p:ext uri="{BB962C8B-B14F-4D97-AF65-F5344CB8AC3E}">
        <p14:creationId xmlns:p14="http://schemas.microsoft.com/office/powerpoint/2010/main" val="179102720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5A1C6A6-CAB8-4237-98B5-97EFE7EB94BC}"/>
              </a:ext>
            </a:extLst>
          </p:cNvPr>
          <p:cNvSpPr/>
          <p:nvPr/>
        </p:nvSpPr>
        <p:spPr>
          <a:xfrm>
            <a:off x="10747838" y="6273514"/>
            <a:ext cx="1424124" cy="584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22" name="Shape 50">
            <a:extLst>
              <a:ext uri="{FF2B5EF4-FFF2-40B4-BE49-F238E27FC236}">
                <a16:creationId xmlns:a16="http://schemas.microsoft.com/office/drawing/2014/main" id="{897ADD6C-863E-41FD-BDF8-B2A957A463B2}"/>
              </a:ext>
            </a:extLst>
          </p:cNvPr>
          <p:cNvSpPr/>
          <p:nvPr/>
        </p:nvSpPr>
        <p:spPr>
          <a:xfrm>
            <a:off x="3158891" y="225610"/>
            <a:ext cx="5173775" cy="5950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3200" b="1" i="0" u="none" strike="noStrike" kern="0" cap="none" spc="0" normalizeH="0" baseline="0" noProof="0" dirty="0">
                <a:ln>
                  <a:noFill/>
                </a:ln>
                <a:solidFill>
                  <a:srgbClr val="02519A"/>
                </a:solidFill>
                <a:effectLst/>
                <a:uLnTx/>
                <a:uFillTx/>
                <a:latin typeface="Arial"/>
                <a:cs typeface="Arial"/>
                <a:sym typeface="Arial"/>
              </a:rPr>
              <a:t>Making Better Use of Data</a:t>
            </a:r>
            <a:endParaRPr kumimoji="0" sz="3200" b="1" i="0" u="none" strike="noStrike" kern="0" cap="none" spc="0" normalizeH="0" baseline="0" noProof="0" dirty="0">
              <a:ln>
                <a:noFill/>
              </a:ln>
              <a:solidFill>
                <a:srgbClr val="02519A"/>
              </a:solidFill>
              <a:effectLst/>
              <a:uLnTx/>
              <a:uFillTx/>
              <a:latin typeface="Arial"/>
              <a:cs typeface="Arial"/>
              <a:sym typeface="Arial"/>
            </a:endParaRPr>
          </a:p>
        </p:txBody>
      </p:sp>
      <p:sp>
        <p:nvSpPr>
          <p:cNvPr id="124" name="Shape 52">
            <a:extLst>
              <a:ext uri="{FF2B5EF4-FFF2-40B4-BE49-F238E27FC236}">
                <a16:creationId xmlns:a16="http://schemas.microsoft.com/office/drawing/2014/main" id="{A0DDCEBA-C844-4C8A-94DE-67B224C21955}"/>
              </a:ext>
            </a:extLst>
          </p:cNvPr>
          <p:cNvSpPr/>
          <p:nvPr/>
        </p:nvSpPr>
        <p:spPr>
          <a:xfrm flipV="1">
            <a:off x="11208567" y="85864"/>
            <a:ext cx="1" cy="661538"/>
          </a:xfrm>
          <a:prstGeom prst="line">
            <a:avLst/>
          </a:prstGeom>
          <a:noFill/>
          <a:ln w="38100" cap="flat">
            <a:solidFill>
              <a:srgbClr val="0365C0"/>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grpSp>
        <p:nvGrpSpPr>
          <p:cNvPr id="9" name="Group 8">
            <a:extLst>
              <a:ext uri="{FF2B5EF4-FFF2-40B4-BE49-F238E27FC236}">
                <a16:creationId xmlns:a16="http://schemas.microsoft.com/office/drawing/2014/main" id="{89DB526B-DFFA-40D0-BA91-168840195E7C}"/>
              </a:ext>
            </a:extLst>
          </p:cNvPr>
          <p:cNvGrpSpPr/>
          <p:nvPr/>
        </p:nvGrpSpPr>
        <p:grpSpPr>
          <a:xfrm>
            <a:off x="-24680" y="6505947"/>
            <a:ext cx="12216679" cy="349788"/>
            <a:chOff x="-24680" y="6505947"/>
            <a:chExt cx="12216679" cy="349788"/>
          </a:xfrm>
        </p:grpSpPr>
        <p:grpSp>
          <p:nvGrpSpPr>
            <p:cNvPr id="10" name="Group 237">
              <a:extLst>
                <a:ext uri="{FF2B5EF4-FFF2-40B4-BE49-F238E27FC236}">
                  <a16:creationId xmlns:a16="http://schemas.microsoft.com/office/drawing/2014/main" id="{F4C67FDA-E273-4C4D-834B-A26090498279}"/>
                </a:ext>
              </a:extLst>
            </p:cNvPr>
            <p:cNvGrpSpPr/>
            <p:nvPr/>
          </p:nvGrpSpPr>
          <p:grpSpPr>
            <a:xfrm>
              <a:off x="-24680" y="6505947"/>
              <a:ext cx="12216679" cy="349788"/>
              <a:chOff x="0" y="25770"/>
              <a:chExt cx="13021079" cy="372423"/>
            </a:xfrm>
          </p:grpSpPr>
          <p:sp>
            <p:nvSpPr>
              <p:cNvPr id="12" name="Shape 233">
                <a:extLst>
                  <a:ext uri="{FF2B5EF4-FFF2-40B4-BE49-F238E27FC236}">
                    <a16:creationId xmlns:a16="http://schemas.microsoft.com/office/drawing/2014/main" id="{A13801DA-4448-4E67-97C3-1EEA716C1D35}"/>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sz="1800" b="1">
                    <a:solidFill>
                      <a:srgbClr val="FFFFFF"/>
                    </a:solidFill>
                    <a:latin typeface="+mn-lt"/>
                    <a:ea typeface="+mn-ea"/>
                    <a:cs typeface="+mn-cs"/>
                    <a:sym typeface="Helvetica"/>
                  </a:defRPr>
                </a:pPr>
                <a:endParaRPr kumimoji="0" sz="1800" b="1" i="0" u="none" strike="noStrike" kern="0" cap="none" spc="0" normalizeH="0" baseline="0" noProof="0" dirty="0">
                  <a:ln>
                    <a:noFill/>
                  </a:ln>
                  <a:solidFill>
                    <a:srgbClr val="FFFFFF"/>
                  </a:solidFill>
                  <a:effectLst/>
                  <a:uLnTx/>
                  <a:uFillTx/>
                  <a:latin typeface="Arial"/>
                  <a:cs typeface="Arial"/>
                  <a:sym typeface="Helvetica"/>
                </a:endParaRPr>
              </a:p>
            </p:txBody>
          </p:sp>
          <p:sp>
            <p:nvSpPr>
              <p:cNvPr id="13" name="Shape 234">
                <a:extLst>
                  <a:ext uri="{FF2B5EF4-FFF2-40B4-BE49-F238E27FC236}">
                    <a16:creationId xmlns:a16="http://schemas.microsoft.com/office/drawing/2014/main" id="{8D7D1B42-E8F4-43A8-B528-12E44F09B603}"/>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marL="0" marR="0" lvl="0" indent="0" algn="l" defTabSz="914400" rtl="0" eaLnBrk="1" fontAlgn="auto" latinLnBrk="0" hangingPunct="1">
                  <a:lnSpc>
                    <a:spcPct val="100000"/>
                  </a:lnSpc>
                  <a:spcBef>
                    <a:spcPts val="500"/>
                  </a:spcBef>
                  <a:spcAft>
                    <a:spcPts val="0"/>
                  </a:spcAft>
                  <a:buClrTx/>
                  <a:buSzTx/>
                  <a:buFontTx/>
                  <a:buNone/>
                  <a:tabLst/>
                  <a:defRPr sz="1800" b="0">
                    <a:solidFill>
                      <a:srgbClr val="000000"/>
                    </a:solidFill>
                  </a:defRPr>
                </a:pPr>
                <a:r>
                  <a:rPr kumimoji="0" sz="1200" b="1" i="0" u="none" strike="noStrike" kern="0" cap="none" spc="0" normalizeH="0" baseline="0" noProof="0" dirty="0">
                    <a:ln>
                      <a:noFill/>
                    </a:ln>
                    <a:solidFill>
                      <a:srgbClr val="FFFFFF"/>
                    </a:solidFill>
                    <a:effectLst/>
                    <a:uLnTx/>
                    <a:uFillTx/>
                    <a:latin typeface="Arial"/>
                    <a:cs typeface="Arial"/>
                    <a:sym typeface="Arial"/>
                  </a:rPr>
                  <a:t>Data Science 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   datasciencecampus.ons.gov.uk    |   datasciencecampus@ons.gov.uk   |   @</a:t>
                </a:r>
                <a:r>
                  <a:rPr kumimoji="0" lang="en-GB" sz="1200" b="1" i="0" u="none" strike="noStrike" kern="0" cap="none" spc="0" normalizeH="0" baseline="0" noProof="0" dirty="0" err="1">
                    <a:ln>
                      <a:noFill/>
                    </a:ln>
                    <a:solidFill>
                      <a:srgbClr val="FFFFFF"/>
                    </a:solidFill>
                    <a:effectLst/>
                    <a:uLnTx/>
                    <a:uFillTx/>
                    <a:latin typeface="Arial"/>
                    <a:cs typeface="Arial"/>
                    <a:sym typeface="Arial"/>
                  </a:rPr>
                  <a:t>datascicampus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a:t>
                </a:r>
                <a:r>
                  <a:rPr kumimoji="0" lang="en-GB" sz="1800" b="0" i="0" u="none" strike="noStrike" kern="0" cap="none" spc="0" normalizeH="0" baseline="0" noProof="0" dirty="0">
                    <a:ln>
                      <a:noFill/>
                    </a:ln>
                    <a:solidFill>
                      <a:srgbClr val="000000"/>
                    </a:solidFill>
                    <a:effectLst/>
                    <a:uLnTx/>
                    <a:uFillTx/>
                    <a:latin typeface="Arial"/>
                    <a:cs typeface="Arial"/>
                    <a:sym typeface="Arial"/>
                  </a:rPr>
                  <a:t>  </a:t>
                </a:r>
                <a:endParaRPr kumimoji="0" sz="1200" b="1" i="0" u="none" strike="noStrike" kern="0" cap="none" spc="0" normalizeH="0" baseline="0" noProof="0" dirty="0">
                  <a:ln>
                    <a:noFill/>
                  </a:ln>
                  <a:solidFill>
                    <a:srgbClr val="FFFFFF"/>
                  </a:solidFill>
                  <a:effectLst/>
                  <a:uLnTx/>
                  <a:uFillTx/>
                  <a:latin typeface="Arial"/>
                  <a:cs typeface="Arial"/>
                  <a:sym typeface="Arial"/>
                </a:endParaRPr>
              </a:p>
            </p:txBody>
          </p:sp>
        </p:grpSp>
        <p:sp>
          <p:nvSpPr>
            <p:cNvPr id="11" name="Rectangle 10">
              <a:extLst>
                <a:ext uri="{FF2B5EF4-FFF2-40B4-BE49-F238E27FC236}">
                  <a16:creationId xmlns:a16="http://schemas.microsoft.com/office/drawing/2014/main" id="{24284924-AD34-4B02-BE8B-C5BE9B815977}"/>
                </a:ext>
              </a:extLst>
            </p:cNvPr>
            <p:cNvSpPr/>
            <p:nvPr/>
          </p:nvSpPr>
          <p:spPr>
            <a:xfrm>
              <a:off x="10906684" y="6542341"/>
              <a:ext cx="11499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200" b="1" i="0" u="none" strike="noStrike" kern="0" cap="none" spc="0" normalizeH="0" baseline="0" noProof="0" dirty="0">
                  <a:ln>
                    <a:noFill/>
                  </a:ln>
                  <a:solidFill>
                    <a:srgbClr val="FFFFFF"/>
                  </a:solidFill>
                  <a:effectLst/>
                  <a:uLnTx/>
                  <a:uFillTx/>
                  <a:latin typeface="Arial"/>
                  <a:cs typeface="Arial"/>
                  <a:sym typeface="Arial"/>
                </a:rPr>
                <a:t>Public  |  6</a:t>
              </a:r>
            </a:p>
          </p:txBody>
        </p:sp>
      </p:grpSp>
      <p:grpSp>
        <p:nvGrpSpPr>
          <p:cNvPr id="4" name="Group 3">
            <a:extLst>
              <a:ext uri="{FF2B5EF4-FFF2-40B4-BE49-F238E27FC236}">
                <a16:creationId xmlns:a16="http://schemas.microsoft.com/office/drawing/2014/main" id="{AF1044F0-FDD8-4647-917F-56C876CA2F9E}"/>
              </a:ext>
            </a:extLst>
          </p:cNvPr>
          <p:cNvGrpSpPr/>
          <p:nvPr/>
        </p:nvGrpSpPr>
        <p:grpSpPr>
          <a:xfrm>
            <a:off x="1338237" y="1238199"/>
            <a:ext cx="3605635" cy="889016"/>
            <a:chOff x="6375987" y="2502188"/>
            <a:chExt cx="4530697" cy="336242"/>
          </a:xfrm>
        </p:grpSpPr>
        <p:sp>
          <p:nvSpPr>
            <p:cNvPr id="33" name="Shape 186">
              <a:extLst>
                <a:ext uri="{FF2B5EF4-FFF2-40B4-BE49-F238E27FC236}">
                  <a16:creationId xmlns:a16="http://schemas.microsoft.com/office/drawing/2014/main" id="{C4CBADCA-F2C6-4657-AA53-76E8ADC6327E}"/>
                </a:ext>
              </a:extLst>
            </p:cNvPr>
            <p:cNvSpPr/>
            <p:nvPr/>
          </p:nvSpPr>
          <p:spPr>
            <a:xfrm>
              <a:off x="6375987" y="2502188"/>
              <a:ext cx="4530697" cy="325311"/>
            </a:xfrm>
            <a:prstGeom prst="rect">
              <a:avLst/>
            </a:prstGeom>
            <a:solidFill>
              <a:srgbClr val="02519A"/>
            </a:solidFill>
            <a:ln w="12700" cap="flat">
              <a:solidFill>
                <a:srgbClr val="002452"/>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500"/>
                </a:spcBef>
                <a:spcAft>
                  <a:spcPts val="0"/>
                </a:spcAft>
                <a:buClrTx/>
                <a:buSzTx/>
                <a:buFontTx/>
                <a:buNone/>
                <a:tabLst/>
                <a:defRPr sz="1800" b="1">
                  <a:solidFill>
                    <a:srgbClr val="FFFFFF"/>
                  </a:solidFill>
                  <a:latin typeface="+mn-lt"/>
                  <a:ea typeface="+mn-ea"/>
                  <a:cs typeface="+mn-cs"/>
                  <a:sym typeface="Helvetica"/>
                </a:defRPr>
              </a:pPr>
              <a:endParaRPr kumimoji="0" sz="1000" b="1" i="0" u="none" strike="noStrike" kern="0" cap="none" spc="0" normalizeH="0" baseline="0" noProof="0" dirty="0">
                <a:ln>
                  <a:noFill/>
                </a:ln>
                <a:solidFill>
                  <a:srgbClr val="FFFFFF"/>
                </a:solidFill>
                <a:effectLst/>
                <a:uLnTx/>
                <a:uFillTx/>
                <a:latin typeface="Arial"/>
                <a:cs typeface="Arial"/>
                <a:sym typeface="Helvetica"/>
              </a:endParaRPr>
            </a:p>
          </p:txBody>
        </p:sp>
        <p:sp>
          <p:nvSpPr>
            <p:cNvPr id="34" name="Shape 187">
              <a:extLst>
                <a:ext uri="{FF2B5EF4-FFF2-40B4-BE49-F238E27FC236}">
                  <a16:creationId xmlns:a16="http://schemas.microsoft.com/office/drawing/2014/main" id="{F7CF6229-26D0-4BAF-9227-6F86BE6E9026}"/>
                </a:ext>
              </a:extLst>
            </p:cNvPr>
            <p:cNvSpPr/>
            <p:nvPr/>
          </p:nvSpPr>
          <p:spPr>
            <a:xfrm>
              <a:off x="7092052" y="2510785"/>
              <a:ext cx="3098568" cy="3276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marL="0" marR="0" lvl="0" indent="0" algn="ctr" defTabSz="914400" rtl="0" eaLnBrk="1" fontAlgn="auto" latinLnBrk="0" hangingPunct="1">
                <a:lnSpc>
                  <a:spcPct val="100000"/>
                </a:lnSpc>
                <a:spcBef>
                  <a:spcPts val="500"/>
                </a:spcBef>
                <a:spcAft>
                  <a:spcPts val="0"/>
                </a:spcAft>
                <a:buClrTx/>
                <a:buSzTx/>
                <a:buFontTx/>
                <a:buNone/>
                <a:tabLst/>
                <a:defRPr sz="1800"/>
              </a:pPr>
              <a:r>
                <a:rPr kumimoji="0" lang="en-GB" sz="2000" b="1" i="0" u="none" strike="noStrike" kern="0" cap="none" spc="0" normalizeH="0" baseline="0" noProof="0" dirty="0">
                  <a:ln>
                    <a:noFill/>
                  </a:ln>
                  <a:solidFill>
                    <a:srgbClr val="FFFFFF"/>
                  </a:solidFill>
                  <a:effectLst/>
                  <a:uLnTx/>
                  <a:uFillTx/>
                  <a:latin typeface="Arial"/>
                  <a:cs typeface="Arial"/>
                  <a:sym typeface="Arial"/>
                </a:rPr>
                <a:t>Challenges Ahead</a:t>
              </a:r>
              <a:endParaRPr kumimoji="0" sz="2000" b="1" i="0" u="none" strike="noStrike" kern="0" cap="none" spc="0" normalizeH="0" baseline="0" noProof="0" dirty="0">
                <a:ln>
                  <a:noFill/>
                </a:ln>
                <a:solidFill>
                  <a:srgbClr val="FFFFFF"/>
                </a:solidFill>
                <a:effectLst/>
                <a:uLnTx/>
                <a:uFillTx/>
                <a:latin typeface="Arial"/>
                <a:ea typeface="Arial"/>
                <a:cs typeface="Arial"/>
                <a:sym typeface="Arial"/>
              </a:endParaRPr>
            </a:p>
          </p:txBody>
        </p:sp>
      </p:grpSp>
      <p:sp>
        <p:nvSpPr>
          <p:cNvPr id="26" name="Text Placeholder 1">
            <a:extLst>
              <a:ext uri="{FF2B5EF4-FFF2-40B4-BE49-F238E27FC236}">
                <a16:creationId xmlns:a16="http://schemas.microsoft.com/office/drawing/2014/main" id="{9B34F440-B7D3-4284-8E80-126E18A52547}"/>
              </a:ext>
            </a:extLst>
          </p:cNvPr>
          <p:cNvSpPr txBox="1">
            <a:spLocks/>
          </p:cNvSpPr>
          <p:nvPr/>
        </p:nvSpPr>
        <p:spPr bwMode="auto">
          <a:xfrm>
            <a:off x="1338238" y="2636912"/>
            <a:ext cx="3473761" cy="23517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indent="-342900">
              <a:buFont typeface="Arial" panose="020B0604020202020204" pitchFamily="34" charset="0"/>
              <a:buChar char="•"/>
            </a:pPr>
            <a:r>
              <a:rPr lang="en-GB" sz="2000" dirty="0">
                <a:cs typeface="Arial" pitchFamily="34" charset="0"/>
              </a:rPr>
              <a:t>Size of modern data sets</a:t>
            </a:r>
          </a:p>
          <a:p>
            <a:pPr marL="342900" indent="-342900">
              <a:buFont typeface="Arial" panose="020B0604020202020204" pitchFamily="34" charset="0"/>
              <a:buChar char="•"/>
            </a:pPr>
            <a:endParaRPr lang="en-GB" sz="2000" dirty="0">
              <a:solidFill>
                <a:schemeClr val="tx2">
                  <a:lumMod val="50000"/>
                </a:schemeClr>
              </a:solidFill>
              <a:cs typeface="Arial" pitchFamily="34" charset="0"/>
            </a:endParaRPr>
          </a:p>
          <a:p>
            <a:pPr marL="342900" indent="-342900">
              <a:buFont typeface="Arial" panose="020B0604020202020204" pitchFamily="34" charset="0"/>
              <a:buChar char="•"/>
            </a:pPr>
            <a:r>
              <a:rPr lang="en-GB" sz="2000" dirty="0">
                <a:cs typeface="Arial" pitchFamily="34" charset="0"/>
              </a:rPr>
              <a:t>Quality</a:t>
            </a:r>
            <a:endParaRPr lang="en-GB" sz="2000" b="1" dirty="0">
              <a:solidFill>
                <a:srgbClr val="FF0000"/>
              </a:solidFill>
              <a:cs typeface="Arial" pitchFamily="34" charset="0"/>
            </a:endParaRPr>
          </a:p>
          <a:p>
            <a:pPr marL="342900" indent="-342900">
              <a:buFont typeface="Arial" panose="020B0604020202020204" pitchFamily="34" charset="0"/>
              <a:buChar char="•"/>
            </a:pPr>
            <a:endParaRPr lang="en-GB" sz="2000" b="1" dirty="0">
              <a:solidFill>
                <a:srgbClr val="FF0000"/>
              </a:solidFill>
              <a:cs typeface="Arial" pitchFamily="34" charset="0"/>
            </a:endParaRPr>
          </a:p>
          <a:p>
            <a:pPr marL="342900" indent="-342900">
              <a:buFont typeface="Arial" panose="020B0604020202020204" pitchFamily="34" charset="0"/>
              <a:buChar char="•"/>
            </a:pPr>
            <a:r>
              <a:rPr lang="en-GB" sz="2000" dirty="0">
                <a:cs typeface="Arial" pitchFamily="34" charset="0"/>
              </a:rPr>
              <a:t>Rate of Acquisition</a:t>
            </a:r>
          </a:p>
          <a:p>
            <a:pPr marL="342900" indent="-342900">
              <a:buFont typeface="Arial" panose="020B0604020202020204" pitchFamily="34" charset="0"/>
              <a:buChar char="•"/>
            </a:pPr>
            <a:endParaRPr lang="en-GB" sz="2000" dirty="0">
              <a:cs typeface="Arial" pitchFamily="34" charset="0"/>
            </a:endParaRPr>
          </a:p>
          <a:p>
            <a:pPr marL="342900" indent="-342900">
              <a:buFont typeface="Arial" panose="020B0604020202020204" pitchFamily="34" charset="0"/>
              <a:buChar char="•"/>
            </a:pPr>
            <a:r>
              <a:rPr lang="en-GB" sz="2000" dirty="0">
                <a:cs typeface="Arial" pitchFamily="34" charset="0"/>
              </a:rPr>
              <a:t>Ethics</a:t>
            </a:r>
          </a:p>
        </p:txBody>
      </p:sp>
      <p:sp>
        <p:nvSpPr>
          <p:cNvPr id="27" name="‘Getting data right…">
            <a:extLst>
              <a:ext uri="{FF2B5EF4-FFF2-40B4-BE49-F238E27FC236}">
                <a16:creationId xmlns:a16="http://schemas.microsoft.com/office/drawing/2014/main" id="{B813C0B8-3AB6-4E14-A3DB-9EA9855F4A73}"/>
              </a:ext>
            </a:extLst>
          </p:cNvPr>
          <p:cNvSpPr txBox="1">
            <a:spLocks noChangeArrowheads="1"/>
          </p:cNvSpPr>
          <p:nvPr/>
        </p:nvSpPr>
        <p:spPr bwMode="auto">
          <a:xfrm>
            <a:off x="8456228" y="5877677"/>
            <a:ext cx="3600400" cy="250077"/>
          </a:xfrm>
          <a:prstGeom prst="rect">
            <a:avLst/>
          </a:prstGeom>
          <a:noFill/>
          <a:ln w="12700">
            <a:noFill/>
            <a:miter lim="400000"/>
            <a:headEnd/>
            <a:tailEnd/>
          </a:ln>
        </p:spPr>
        <p:txBody>
          <a:bodyPr vert="horz" wrap="square" lIns="17149" tIns="17149" rIns="17149" bIns="17149"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None/>
            </a:pPr>
            <a:r>
              <a:rPr lang="en-GB" sz="1400" dirty="0" err="1">
                <a:latin typeface="Arial" panose="020B0604020202020204" pitchFamily="34" charset="0"/>
                <a:cs typeface="Arial" panose="020B0604020202020204" pitchFamily="34" charset="0"/>
              </a:rPr>
              <a:t>Prof.</a:t>
            </a:r>
            <a:r>
              <a:rPr lang="en-GB" sz="1400" dirty="0">
                <a:latin typeface="Arial" panose="020B0604020202020204" pitchFamily="34" charset="0"/>
                <a:cs typeface="Arial" panose="020B0604020202020204" pitchFamily="34" charset="0"/>
              </a:rPr>
              <a:t> David Hand, Imperial College London </a:t>
            </a:r>
          </a:p>
        </p:txBody>
      </p:sp>
      <p:pic>
        <p:nvPicPr>
          <p:cNvPr id="28" name="Picture 4" descr="http://ekahicenter.com/wp-content/uploads/2016/04/challenge.jpg">
            <a:extLst>
              <a:ext uri="{FF2B5EF4-FFF2-40B4-BE49-F238E27FC236}">
                <a16:creationId xmlns:a16="http://schemas.microsoft.com/office/drawing/2014/main" id="{B37C8C1A-D9D5-4007-BB33-91B7FEAF8E87}"/>
              </a:ext>
            </a:extLst>
          </p:cNvPr>
          <p:cNvPicPr>
            <a:picLocks noChangeAspect="1" noChangeArrowheads="1"/>
          </p:cNvPicPr>
          <p:nvPr/>
        </p:nvPicPr>
        <p:blipFill>
          <a:blip r:embed="rId3" cstate="print"/>
          <a:srcRect/>
          <a:stretch>
            <a:fillRect/>
          </a:stretch>
        </p:blipFill>
        <p:spPr bwMode="auto">
          <a:xfrm>
            <a:off x="6744072" y="1260928"/>
            <a:ext cx="4356979" cy="3727717"/>
          </a:xfrm>
          <a:prstGeom prst="rect">
            <a:avLst/>
          </a:prstGeom>
          <a:noFill/>
          <a:ln w="12700">
            <a:solidFill>
              <a:schemeClr val="tx1"/>
            </a:solidFill>
          </a:ln>
          <a:effectLst/>
        </p:spPr>
      </p:pic>
    </p:spTree>
    <p:extLst>
      <p:ext uri="{BB962C8B-B14F-4D97-AF65-F5344CB8AC3E}">
        <p14:creationId xmlns:p14="http://schemas.microsoft.com/office/powerpoint/2010/main" val="2387263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5A1C6A6-CAB8-4237-98B5-97EFE7EB94BC}"/>
              </a:ext>
            </a:extLst>
          </p:cNvPr>
          <p:cNvSpPr/>
          <p:nvPr/>
        </p:nvSpPr>
        <p:spPr>
          <a:xfrm>
            <a:off x="10747838" y="6273514"/>
            <a:ext cx="1424124" cy="584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28"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122" name="Shape 50">
            <a:extLst>
              <a:ext uri="{FF2B5EF4-FFF2-40B4-BE49-F238E27FC236}">
                <a16:creationId xmlns:a16="http://schemas.microsoft.com/office/drawing/2014/main" id="{897ADD6C-863E-41FD-BDF8-B2A957A463B2}"/>
              </a:ext>
            </a:extLst>
          </p:cNvPr>
          <p:cNvSpPr/>
          <p:nvPr/>
        </p:nvSpPr>
        <p:spPr>
          <a:xfrm>
            <a:off x="3431704" y="273897"/>
            <a:ext cx="5256584" cy="5950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l">
              <a:defRPr sz="3000" b="1">
                <a:solidFill>
                  <a:srgbClr val="02519A"/>
                </a:solidFill>
                <a:latin typeface="Arial"/>
                <a:ea typeface="Arial"/>
                <a:cs typeface="Arial"/>
                <a:sym typeface="Aria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3200" b="1" i="0" u="none" strike="noStrike" kern="0" cap="none" spc="0" normalizeH="0" baseline="0" noProof="0" dirty="0">
                <a:ln>
                  <a:noFill/>
                </a:ln>
                <a:solidFill>
                  <a:srgbClr val="02519A"/>
                </a:solidFill>
                <a:effectLst/>
                <a:uLnTx/>
                <a:uFillTx/>
                <a:latin typeface="Arial"/>
                <a:cs typeface="Arial"/>
                <a:sym typeface="Arial"/>
              </a:rPr>
              <a:t>Making Better Use of Data</a:t>
            </a:r>
            <a:endParaRPr kumimoji="0" sz="3200" b="1" i="0" u="none" strike="noStrike" kern="0" cap="none" spc="0" normalizeH="0" baseline="0" noProof="0" dirty="0">
              <a:ln>
                <a:noFill/>
              </a:ln>
              <a:solidFill>
                <a:srgbClr val="02519A"/>
              </a:solidFill>
              <a:effectLst/>
              <a:uLnTx/>
              <a:uFillTx/>
              <a:latin typeface="Arial"/>
              <a:cs typeface="Arial"/>
              <a:sym typeface="Arial"/>
            </a:endParaRPr>
          </a:p>
        </p:txBody>
      </p:sp>
      <p:sp>
        <p:nvSpPr>
          <p:cNvPr id="124" name="Shape 52">
            <a:extLst>
              <a:ext uri="{FF2B5EF4-FFF2-40B4-BE49-F238E27FC236}">
                <a16:creationId xmlns:a16="http://schemas.microsoft.com/office/drawing/2014/main" id="{A0DDCEBA-C844-4C8A-94DE-67B224C21955}"/>
              </a:ext>
            </a:extLst>
          </p:cNvPr>
          <p:cNvSpPr/>
          <p:nvPr/>
        </p:nvSpPr>
        <p:spPr>
          <a:xfrm flipV="1">
            <a:off x="11208567" y="85864"/>
            <a:ext cx="1" cy="661538"/>
          </a:xfrm>
          <a:prstGeom prst="line">
            <a:avLst/>
          </a:prstGeom>
          <a:noFill/>
          <a:ln w="38100" cap="flat">
            <a:solidFill>
              <a:srgbClr val="0365C0"/>
            </a:solidFill>
            <a:prstDash val="solid"/>
            <a:bevel/>
          </a:ln>
          <a:effectLst/>
        </p:spPr>
        <p:txBody>
          <a:bodyPr wrap="square" lIns="0" tIns="0" rIns="0" bIns="0" numCol="1"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sz="1200">
                <a:latin typeface="+mn-lt"/>
                <a:ea typeface="+mn-ea"/>
                <a:cs typeface="+mn-cs"/>
                <a:sym typeface="Helvetica"/>
              </a:defRPr>
            </a:pPr>
            <a:endParaRPr kumimoji="0" sz="1200" b="0" i="0" u="none" strike="noStrike" kern="0" cap="none" spc="0" normalizeH="0" baseline="0" noProof="0">
              <a:ln>
                <a:noFill/>
              </a:ln>
              <a:solidFill>
                <a:srgbClr val="000000"/>
              </a:solidFill>
              <a:effectLst/>
              <a:uLnTx/>
              <a:uFillTx/>
              <a:latin typeface="Arial"/>
              <a:cs typeface="Arial"/>
              <a:sym typeface="Helvetica"/>
            </a:endParaRPr>
          </a:p>
        </p:txBody>
      </p:sp>
      <p:grpSp>
        <p:nvGrpSpPr>
          <p:cNvPr id="9" name="Group 8">
            <a:extLst>
              <a:ext uri="{FF2B5EF4-FFF2-40B4-BE49-F238E27FC236}">
                <a16:creationId xmlns:a16="http://schemas.microsoft.com/office/drawing/2014/main" id="{89DB526B-DFFA-40D0-BA91-168840195E7C}"/>
              </a:ext>
            </a:extLst>
          </p:cNvPr>
          <p:cNvGrpSpPr/>
          <p:nvPr/>
        </p:nvGrpSpPr>
        <p:grpSpPr>
          <a:xfrm>
            <a:off x="-24680" y="6505947"/>
            <a:ext cx="12216679" cy="349788"/>
            <a:chOff x="-24680" y="6505947"/>
            <a:chExt cx="12216679" cy="349788"/>
          </a:xfrm>
        </p:grpSpPr>
        <p:grpSp>
          <p:nvGrpSpPr>
            <p:cNvPr id="10" name="Group 237">
              <a:extLst>
                <a:ext uri="{FF2B5EF4-FFF2-40B4-BE49-F238E27FC236}">
                  <a16:creationId xmlns:a16="http://schemas.microsoft.com/office/drawing/2014/main" id="{F4C67FDA-E273-4C4D-834B-A26090498279}"/>
                </a:ext>
              </a:extLst>
            </p:cNvPr>
            <p:cNvGrpSpPr/>
            <p:nvPr/>
          </p:nvGrpSpPr>
          <p:grpSpPr>
            <a:xfrm>
              <a:off x="-24680" y="6505947"/>
              <a:ext cx="12216679" cy="349788"/>
              <a:chOff x="0" y="25770"/>
              <a:chExt cx="13021079" cy="372423"/>
            </a:xfrm>
          </p:grpSpPr>
          <p:sp>
            <p:nvSpPr>
              <p:cNvPr id="12" name="Shape 233">
                <a:extLst>
                  <a:ext uri="{FF2B5EF4-FFF2-40B4-BE49-F238E27FC236}">
                    <a16:creationId xmlns:a16="http://schemas.microsoft.com/office/drawing/2014/main" id="{A13801DA-4448-4E67-97C3-1EEA716C1D35}"/>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500"/>
                  </a:spcBef>
                  <a:spcAft>
                    <a:spcPts val="0"/>
                  </a:spcAft>
                  <a:buClrTx/>
                  <a:buSzTx/>
                  <a:buFontTx/>
                  <a:buNone/>
                  <a:tabLst/>
                  <a:defRPr sz="1800" b="1">
                    <a:solidFill>
                      <a:srgbClr val="FFFFFF"/>
                    </a:solidFill>
                    <a:latin typeface="+mn-lt"/>
                    <a:ea typeface="+mn-ea"/>
                    <a:cs typeface="+mn-cs"/>
                    <a:sym typeface="Helvetica"/>
                  </a:defRPr>
                </a:pPr>
                <a:endParaRPr kumimoji="0" sz="1800" b="1" i="0" u="none" strike="noStrike" kern="0" cap="none" spc="0" normalizeH="0" baseline="0" noProof="0" dirty="0">
                  <a:ln>
                    <a:noFill/>
                  </a:ln>
                  <a:solidFill>
                    <a:srgbClr val="FFFFFF"/>
                  </a:solidFill>
                  <a:effectLst/>
                  <a:uLnTx/>
                  <a:uFillTx/>
                  <a:latin typeface="Arial"/>
                  <a:cs typeface="Arial"/>
                  <a:sym typeface="Helvetica"/>
                </a:endParaRPr>
              </a:p>
            </p:txBody>
          </p:sp>
          <p:sp>
            <p:nvSpPr>
              <p:cNvPr id="13" name="Shape 234">
                <a:extLst>
                  <a:ext uri="{FF2B5EF4-FFF2-40B4-BE49-F238E27FC236}">
                    <a16:creationId xmlns:a16="http://schemas.microsoft.com/office/drawing/2014/main" id="{8D7D1B42-E8F4-43A8-B528-12E44F09B603}"/>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marL="0" marR="0" lvl="0" indent="0" algn="l" defTabSz="914400" rtl="0" eaLnBrk="1" fontAlgn="auto" latinLnBrk="0" hangingPunct="1">
                  <a:lnSpc>
                    <a:spcPct val="100000"/>
                  </a:lnSpc>
                  <a:spcBef>
                    <a:spcPts val="500"/>
                  </a:spcBef>
                  <a:spcAft>
                    <a:spcPts val="0"/>
                  </a:spcAft>
                  <a:buClrTx/>
                  <a:buSzTx/>
                  <a:buFontTx/>
                  <a:buNone/>
                  <a:tabLst/>
                  <a:defRPr sz="1800" b="0">
                    <a:solidFill>
                      <a:srgbClr val="000000"/>
                    </a:solidFill>
                  </a:defRPr>
                </a:pPr>
                <a:r>
                  <a:rPr kumimoji="0" sz="1200" b="1" i="0" u="none" strike="noStrike" kern="0" cap="none" spc="0" normalizeH="0" baseline="0" noProof="0" dirty="0">
                    <a:ln>
                      <a:noFill/>
                    </a:ln>
                    <a:solidFill>
                      <a:srgbClr val="FFFFFF"/>
                    </a:solidFill>
                    <a:effectLst/>
                    <a:uLnTx/>
                    <a:uFillTx/>
                    <a:latin typeface="Arial"/>
                    <a:cs typeface="Arial"/>
                    <a:sym typeface="Arial"/>
                  </a:rPr>
                  <a:t>Data Science 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   datasciencecampus.ons.gov.uk    |   datasciencecampus@ons.gov.uk   |   @</a:t>
                </a:r>
                <a:r>
                  <a:rPr kumimoji="0" lang="en-GB" sz="1200" b="1" i="0" u="none" strike="noStrike" kern="0" cap="none" spc="0" normalizeH="0" baseline="0" noProof="0" dirty="0" err="1">
                    <a:ln>
                      <a:noFill/>
                    </a:ln>
                    <a:solidFill>
                      <a:srgbClr val="FFFFFF"/>
                    </a:solidFill>
                    <a:effectLst/>
                    <a:uLnTx/>
                    <a:uFillTx/>
                    <a:latin typeface="Arial"/>
                    <a:cs typeface="Arial"/>
                    <a:sym typeface="Arial"/>
                  </a:rPr>
                  <a:t>datascicampus</a:t>
                </a:r>
                <a:r>
                  <a:rPr kumimoji="0" lang="en-GB" sz="1200" b="1" i="0" u="none" strike="noStrike" kern="0" cap="none" spc="0" normalizeH="0" baseline="0" noProof="0" dirty="0">
                    <a:ln>
                      <a:noFill/>
                    </a:ln>
                    <a:solidFill>
                      <a:srgbClr val="FFFFFF"/>
                    </a:solidFill>
                    <a:effectLst/>
                    <a:uLnTx/>
                    <a:uFillTx/>
                    <a:latin typeface="Arial"/>
                    <a:cs typeface="Arial"/>
                    <a:sym typeface="Arial"/>
                  </a:rPr>
                  <a:t> </a:t>
                </a:r>
                <a:r>
                  <a:rPr kumimoji="0" lang="en-GB" sz="1800" b="0" i="0" u="none" strike="noStrike" kern="0" cap="none" spc="0" normalizeH="0" baseline="0" noProof="0" dirty="0">
                    <a:ln>
                      <a:noFill/>
                    </a:ln>
                    <a:solidFill>
                      <a:srgbClr val="000000"/>
                    </a:solidFill>
                    <a:effectLst/>
                    <a:uLnTx/>
                    <a:uFillTx/>
                    <a:latin typeface="Arial"/>
                    <a:cs typeface="Arial"/>
                    <a:sym typeface="Arial"/>
                  </a:rPr>
                  <a:t>  </a:t>
                </a:r>
                <a:endParaRPr kumimoji="0" sz="1200" b="1" i="0" u="none" strike="noStrike" kern="0" cap="none" spc="0" normalizeH="0" baseline="0" noProof="0" dirty="0">
                  <a:ln>
                    <a:noFill/>
                  </a:ln>
                  <a:solidFill>
                    <a:srgbClr val="FFFFFF"/>
                  </a:solidFill>
                  <a:effectLst/>
                  <a:uLnTx/>
                  <a:uFillTx/>
                  <a:latin typeface="Arial"/>
                  <a:cs typeface="Arial"/>
                  <a:sym typeface="Arial"/>
                </a:endParaRPr>
              </a:p>
            </p:txBody>
          </p:sp>
        </p:grpSp>
        <p:sp>
          <p:nvSpPr>
            <p:cNvPr id="11" name="Rectangle 10">
              <a:extLst>
                <a:ext uri="{FF2B5EF4-FFF2-40B4-BE49-F238E27FC236}">
                  <a16:creationId xmlns:a16="http://schemas.microsoft.com/office/drawing/2014/main" id="{24284924-AD34-4B02-BE8B-C5BE9B815977}"/>
                </a:ext>
              </a:extLst>
            </p:cNvPr>
            <p:cNvSpPr/>
            <p:nvPr/>
          </p:nvSpPr>
          <p:spPr>
            <a:xfrm>
              <a:off x="10906684" y="6542341"/>
              <a:ext cx="114994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a:solidFill>
                    <a:srgbClr val="000000"/>
                  </a:solidFill>
                </a:defRPr>
              </a:pPr>
              <a:r>
                <a:rPr kumimoji="0" lang="en-GB" sz="1200" b="1" i="0" u="none" strike="noStrike" kern="0" cap="none" spc="0" normalizeH="0" baseline="0" noProof="0" dirty="0">
                  <a:ln>
                    <a:noFill/>
                  </a:ln>
                  <a:solidFill>
                    <a:srgbClr val="FFFFFF"/>
                  </a:solidFill>
                  <a:effectLst/>
                  <a:uLnTx/>
                  <a:uFillTx/>
                  <a:latin typeface="Arial"/>
                  <a:cs typeface="Arial"/>
                  <a:sym typeface="Arial"/>
                </a:rPr>
                <a:t>Public  |  7</a:t>
              </a:r>
            </a:p>
          </p:txBody>
        </p:sp>
      </p:grpSp>
      <p:grpSp>
        <p:nvGrpSpPr>
          <p:cNvPr id="4" name="Group 3">
            <a:extLst>
              <a:ext uri="{FF2B5EF4-FFF2-40B4-BE49-F238E27FC236}">
                <a16:creationId xmlns:a16="http://schemas.microsoft.com/office/drawing/2014/main" id="{AF1044F0-FDD8-4647-917F-56C876CA2F9E}"/>
              </a:ext>
            </a:extLst>
          </p:cNvPr>
          <p:cNvGrpSpPr/>
          <p:nvPr/>
        </p:nvGrpSpPr>
        <p:grpSpPr>
          <a:xfrm>
            <a:off x="6793993" y="1214707"/>
            <a:ext cx="3605635" cy="889016"/>
            <a:chOff x="6375987" y="2502188"/>
            <a:chExt cx="4530697" cy="336242"/>
          </a:xfrm>
        </p:grpSpPr>
        <p:sp>
          <p:nvSpPr>
            <p:cNvPr id="33" name="Shape 186">
              <a:extLst>
                <a:ext uri="{FF2B5EF4-FFF2-40B4-BE49-F238E27FC236}">
                  <a16:creationId xmlns:a16="http://schemas.microsoft.com/office/drawing/2014/main" id="{C4CBADCA-F2C6-4657-AA53-76E8ADC6327E}"/>
                </a:ext>
              </a:extLst>
            </p:cNvPr>
            <p:cNvSpPr/>
            <p:nvPr/>
          </p:nvSpPr>
          <p:spPr>
            <a:xfrm>
              <a:off x="6375987" y="2502188"/>
              <a:ext cx="4530697" cy="325311"/>
            </a:xfrm>
            <a:prstGeom prst="rect">
              <a:avLst/>
            </a:prstGeom>
            <a:solidFill>
              <a:srgbClr val="02519A"/>
            </a:solidFill>
            <a:ln w="12700" cap="flat">
              <a:solidFill>
                <a:srgbClr val="002452"/>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500"/>
                </a:spcBef>
                <a:spcAft>
                  <a:spcPts val="0"/>
                </a:spcAft>
                <a:buClrTx/>
                <a:buSzTx/>
                <a:buFontTx/>
                <a:buNone/>
                <a:tabLst/>
                <a:defRPr sz="1800" b="1">
                  <a:solidFill>
                    <a:srgbClr val="FFFFFF"/>
                  </a:solidFill>
                  <a:latin typeface="+mn-lt"/>
                  <a:ea typeface="+mn-ea"/>
                  <a:cs typeface="+mn-cs"/>
                  <a:sym typeface="Helvetica"/>
                </a:defRPr>
              </a:pPr>
              <a:endParaRPr kumimoji="0" sz="1000" b="1" i="0" u="none" strike="noStrike" kern="0" cap="none" spc="0" normalizeH="0" baseline="0" noProof="0" dirty="0">
                <a:ln>
                  <a:noFill/>
                </a:ln>
                <a:solidFill>
                  <a:srgbClr val="FFFFFF"/>
                </a:solidFill>
                <a:effectLst/>
                <a:uLnTx/>
                <a:uFillTx/>
                <a:latin typeface="Arial"/>
                <a:cs typeface="Arial"/>
                <a:sym typeface="Helvetica"/>
              </a:endParaRPr>
            </a:p>
          </p:txBody>
        </p:sp>
        <p:sp>
          <p:nvSpPr>
            <p:cNvPr id="34" name="Shape 187">
              <a:extLst>
                <a:ext uri="{FF2B5EF4-FFF2-40B4-BE49-F238E27FC236}">
                  <a16:creationId xmlns:a16="http://schemas.microsoft.com/office/drawing/2014/main" id="{F7CF6229-26D0-4BAF-9227-6F86BE6E9026}"/>
                </a:ext>
              </a:extLst>
            </p:cNvPr>
            <p:cNvSpPr/>
            <p:nvPr/>
          </p:nvSpPr>
          <p:spPr>
            <a:xfrm>
              <a:off x="7092052" y="2510785"/>
              <a:ext cx="3098568" cy="3276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marL="0" marR="0" lvl="0" indent="0" algn="ctr" defTabSz="914400" rtl="0" eaLnBrk="1" fontAlgn="auto" latinLnBrk="0" hangingPunct="1">
                <a:lnSpc>
                  <a:spcPct val="100000"/>
                </a:lnSpc>
                <a:spcBef>
                  <a:spcPts val="500"/>
                </a:spcBef>
                <a:spcAft>
                  <a:spcPts val="0"/>
                </a:spcAft>
                <a:buClrTx/>
                <a:buSzTx/>
                <a:buFontTx/>
                <a:buNone/>
                <a:tabLst/>
                <a:defRPr sz="1800"/>
              </a:pPr>
              <a:r>
                <a:rPr kumimoji="0" lang="en-GB" sz="2000" b="1" i="0" u="none" strike="noStrike" kern="0" cap="none" spc="0" normalizeH="0" baseline="0" noProof="0" dirty="0">
                  <a:ln>
                    <a:noFill/>
                  </a:ln>
                  <a:solidFill>
                    <a:srgbClr val="FFFFFF"/>
                  </a:solidFill>
                  <a:effectLst/>
                  <a:uLnTx/>
                  <a:uFillTx/>
                  <a:latin typeface="Arial"/>
                  <a:cs typeface="Arial"/>
                  <a:sym typeface="Arial"/>
                </a:rPr>
                <a:t>Opportunities</a:t>
              </a:r>
              <a:endParaRPr kumimoji="0" sz="2000" b="1" i="0" u="none" strike="noStrike" kern="0" cap="none" spc="0" normalizeH="0" baseline="0" noProof="0" dirty="0">
                <a:ln>
                  <a:noFill/>
                </a:ln>
                <a:solidFill>
                  <a:srgbClr val="FFFFFF"/>
                </a:solidFill>
                <a:effectLst/>
                <a:uLnTx/>
                <a:uFillTx/>
                <a:latin typeface="Arial"/>
                <a:ea typeface="Arial"/>
                <a:cs typeface="Arial"/>
                <a:sym typeface="Arial"/>
              </a:endParaRPr>
            </a:p>
          </p:txBody>
        </p:sp>
      </p:grpSp>
      <p:sp>
        <p:nvSpPr>
          <p:cNvPr id="26" name="Text Placeholder 1">
            <a:extLst>
              <a:ext uri="{FF2B5EF4-FFF2-40B4-BE49-F238E27FC236}">
                <a16:creationId xmlns:a16="http://schemas.microsoft.com/office/drawing/2014/main" id="{9B34F440-B7D3-4284-8E80-126E18A52547}"/>
              </a:ext>
            </a:extLst>
          </p:cNvPr>
          <p:cNvSpPr txBox="1">
            <a:spLocks/>
          </p:cNvSpPr>
          <p:nvPr/>
        </p:nvSpPr>
        <p:spPr bwMode="auto">
          <a:xfrm>
            <a:off x="1338236" y="2617204"/>
            <a:ext cx="3473761" cy="23517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342900" indent="-342900">
              <a:buFont typeface="Arial" panose="020B0604020202020204" pitchFamily="34" charset="0"/>
              <a:buChar char="•"/>
            </a:pPr>
            <a:r>
              <a:rPr lang="en-GB" sz="2000" dirty="0">
                <a:solidFill>
                  <a:schemeClr val="bg1">
                    <a:lumMod val="65000"/>
                  </a:schemeClr>
                </a:solidFill>
                <a:cs typeface="Arial" pitchFamily="34" charset="0"/>
              </a:rPr>
              <a:t>Size of modern data sets</a:t>
            </a:r>
          </a:p>
          <a:p>
            <a:pPr marL="342900" indent="-342900">
              <a:buFont typeface="Arial" panose="020B0604020202020204" pitchFamily="34" charset="0"/>
              <a:buChar char="•"/>
            </a:pPr>
            <a:endParaRPr lang="en-GB" sz="2000" dirty="0">
              <a:solidFill>
                <a:schemeClr val="bg1">
                  <a:lumMod val="65000"/>
                </a:schemeClr>
              </a:solidFill>
              <a:cs typeface="Arial" pitchFamily="34" charset="0"/>
            </a:endParaRPr>
          </a:p>
          <a:p>
            <a:pPr marL="342900" indent="-342900">
              <a:buFont typeface="Arial" panose="020B0604020202020204" pitchFamily="34" charset="0"/>
              <a:buChar char="•"/>
            </a:pPr>
            <a:r>
              <a:rPr lang="en-GB" sz="2000" dirty="0">
                <a:solidFill>
                  <a:schemeClr val="bg1">
                    <a:lumMod val="65000"/>
                  </a:schemeClr>
                </a:solidFill>
                <a:cs typeface="Arial" pitchFamily="34" charset="0"/>
              </a:rPr>
              <a:t>Quality</a:t>
            </a:r>
            <a:endParaRPr lang="en-GB" sz="2000" b="1" dirty="0">
              <a:solidFill>
                <a:schemeClr val="bg1">
                  <a:lumMod val="65000"/>
                </a:schemeClr>
              </a:solidFill>
              <a:cs typeface="Arial" pitchFamily="34" charset="0"/>
            </a:endParaRPr>
          </a:p>
          <a:p>
            <a:pPr marL="342900" indent="-342900">
              <a:buFont typeface="Arial" panose="020B0604020202020204" pitchFamily="34" charset="0"/>
              <a:buChar char="•"/>
            </a:pPr>
            <a:endParaRPr lang="en-GB" sz="2000" b="1" dirty="0">
              <a:solidFill>
                <a:schemeClr val="bg1">
                  <a:lumMod val="65000"/>
                </a:schemeClr>
              </a:solidFill>
              <a:cs typeface="Arial" pitchFamily="34" charset="0"/>
            </a:endParaRPr>
          </a:p>
          <a:p>
            <a:pPr marL="342900" indent="-342900">
              <a:buFont typeface="Arial" panose="020B0604020202020204" pitchFamily="34" charset="0"/>
              <a:buChar char="•"/>
            </a:pPr>
            <a:r>
              <a:rPr lang="en-GB" sz="2000" dirty="0">
                <a:solidFill>
                  <a:schemeClr val="bg1">
                    <a:lumMod val="65000"/>
                  </a:schemeClr>
                </a:solidFill>
                <a:cs typeface="Arial" pitchFamily="34" charset="0"/>
              </a:rPr>
              <a:t>Rate of Acquisition</a:t>
            </a:r>
          </a:p>
          <a:p>
            <a:pPr marL="342900" indent="-342900">
              <a:buFont typeface="Arial" panose="020B0604020202020204" pitchFamily="34" charset="0"/>
              <a:buChar char="•"/>
            </a:pPr>
            <a:endParaRPr lang="en-GB" sz="2000" dirty="0">
              <a:solidFill>
                <a:schemeClr val="bg1">
                  <a:lumMod val="65000"/>
                </a:schemeClr>
              </a:solidFill>
              <a:cs typeface="Arial" pitchFamily="34" charset="0"/>
            </a:endParaRPr>
          </a:p>
          <a:p>
            <a:pPr marL="342900" indent="-342900">
              <a:buFont typeface="Arial" panose="020B0604020202020204" pitchFamily="34" charset="0"/>
              <a:buChar char="•"/>
            </a:pPr>
            <a:r>
              <a:rPr lang="en-GB" sz="2000" dirty="0">
                <a:solidFill>
                  <a:schemeClr val="bg1">
                    <a:lumMod val="65000"/>
                  </a:schemeClr>
                </a:solidFill>
                <a:cs typeface="Arial" pitchFamily="34" charset="0"/>
              </a:rPr>
              <a:t>Ethics</a:t>
            </a:r>
          </a:p>
        </p:txBody>
      </p:sp>
      <p:sp>
        <p:nvSpPr>
          <p:cNvPr id="15" name="Rectangle 14">
            <a:extLst>
              <a:ext uri="{FF2B5EF4-FFF2-40B4-BE49-F238E27FC236}">
                <a16:creationId xmlns:a16="http://schemas.microsoft.com/office/drawing/2014/main" id="{C5E12632-343C-4A95-B887-65465E9C2F03}"/>
              </a:ext>
            </a:extLst>
          </p:cNvPr>
          <p:cNvSpPr/>
          <p:nvPr/>
        </p:nvSpPr>
        <p:spPr>
          <a:xfrm>
            <a:off x="6793993" y="2546576"/>
            <a:ext cx="3605635" cy="2492990"/>
          </a:xfrm>
          <a:prstGeom prst="rect">
            <a:avLst/>
          </a:prstGeom>
        </p:spPr>
        <p:txBody>
          <a:bodyPr wrap="square">
            <a:spAutoFit/>
          </a:bodyPr>
          <a:lstStyle/>
          <a:p>
            <a:pPr marL="285750" indent="-285750">
              <a:buFont typeface="Arial"/>
              <a:buChar char="•"/>
            </a:pPr>
            <a:r>
              <a:rPr lang="en-US" altLang="en-US" sz="2000" dirty="0">
                <a:cs typeface="Arial" panose="020B0604020202020204" pitchFamily="34" charset="0"/>
              </a:rPr>
              <a:t>Scope of new data acquisition methods</a:t>
            </a:r>
          </a:p>
          <a:p>
            <a:pPr marL="285750" indent="-285750">
              <a:spcBef>
                <a:spcPct val="20000"/>
              </a:spcBef>
              <a:buFont typeface="Arial"/>
              <a:buChar char="•"/>
            </a:pPr>
            <a:endParaRPr lang="en-US" altLang="en-US" sz="2000" dirty="0">
              <a:cs typeface="Arial" panose="020B0604020202020204" pitchFamily="34" charset="0"/>
            </a:endParaRPr>
          </a:p>
          <a:p>
            <a:pPr marL="285750" indent="-285750">
              <a:spcBef>
                <a:spcPct val="20000"/>
              </a:spcBef>
              <a:buFont typeface="Arial"/>
              <a:buChar char="•"/>
            </a:pPr>
            <a:r>
              <a:rPr lang="en-US" altLang="en-US" sz="2000" dirty="0">
                <a:cs typeface="Arial" panose="020B0604020202020204" pitchFamily="34" charset="0"/>
              </a:rPr>
              <a:t>The rate of acquisition</a:t>
            </a:r>
          </a:p>
          <a:p>
            <a:pPr marL="285750" indent="-285750">
              <a:spcBef>
                <a:spcPct val="20000"/>
              </a:spcBef>
              <a:buFont typeface="Arial"/>
              <a:buChar char="•"/>
            </a:pPr>
            <a:endParaRPr lang="en-US" altLang="en-US" sz="2000" dirty="0">
              <a:cs typeface="Arial" panose="020B0604020202020204" pitchFamily="34" charset="0"/>
            </a:endParaRPr>
          </a:p>
          <a:p>
            <a:pPr marL="285750" indent="-285750">
              <a:spcBef>
                <a:spcPct val="20000"/>
              </a:spcBef>
              <a:buFont typeface="Arial"/>
              <a:buChar char="•"/>
            </a:pPr>
            <a:r>
              <a:rPr lang="en-US" altLang="en-US" sz="2000" dirty="0">
                <a:cs typeface="Arial" panose="020B0604020202020204" pitchFamily="34" charset="0"/>
              </a:rPr>
              <a:t>Insight from linking and merging datasets</a:t>
            </a:r>
          </a:p>
        </p:txBody>
      </p:sp>
      <p:grpSp>
        <p:nvGrpSpPr>
          <p:cNvPr id="16" name="Group 15">
            <a:extLst>
              <a:ext uri="{FF2B5EF4-FFF2-40B4-BE49-F238E27FC236}">
                <a16:creationId xmlns:a16="http://schemas.microsoft.com/office/drawing/2014/main" id="{7B6DB69A-39DC-4C4F-AAA6-5BFED464A351}"/>
              </a:ext>
            </a:extLst>
          </p:cNvPr>
          <p:cNvGrpSpPr/>
          <p:nvPr/>
        </p:nvGrpSpPr>
        <p:grpSpPr>
          <a:xfrm>
            <a:off x="1338236" y="1229158"/>
            <a:ext cx="3605635" cy="860115"/>
            <a:chOff x="6375987" y="2502188"/>
            <a:chExt cx="4530697" cy="325311"/>
          </a:xfrm>
          <a:solidFill>
            <a:schemeClr val="bg1">
              <a:lumMod val="75000"/>
            </a:schemeClr>
          </a:solidFill>
        </p:grpSpPr>
        <p:sp>
          <p:nvSpPr>
            <p:cNvPr id="17" name="Shape 186">
              <a:extLst>
                <a:ext uri="{FF2B5EF4-FFF2-40B4-BE49-F238E27FC236}">
                  <a16:creationId xmlns:a16="http://schemas.microsoft.com/office/drawing/2014/main" id="{B51189FA-D2DE-44D6-9531-8BE226415AF2}"/>
                </a:ext>
              </a:extLst>
            </p:cNvPr>
            <p:cNvSpPr/>
            <p:nvPr/>
          </p:nvSpPr>
          <p:spPr>
            <a:xfrm>
              <a:off x="6375987" y="2502188"/>
              <a:ext cx="4530697" cy="325311"/>
            </a:xfrm>
            <a:prstGeom prst="rect">
              <a:avLst/>
            </a:prstGeom>
            <a:grpFill/>
            <a:ln w="12700" cap="flat">
              <a:solidFill>
                <a:srgbClr val="002452"/>
              </a:solidFill>
              <a:prstDash val="solid"/>
              <a:miter lim="400000"/>
            </a:ln>
            <a:effectLst/>
          </p:spPr>
          <p:txBody>
            <a:bodyPr wrap="square" lIns="0" tIns="0" rIns="0" bIns="0" numCol="1" anchor="ctr">
              <a:noAutofit/>
            </a:bodyPr>
            <a:lstStyle/>
            <a:p>
              <a:pPr marL="0" marR="0" lvl="0" indent="0" algn="ctr" defTabSz="914400" rtl="0" eaLnBrk="1" fontAlgn="auto" latinLnBrk="0" hangingPunct="1">
                <a:lnSpc>
                  <a:spcPct val="100000"/>
                </a:lnSpc>
                <a:spcBef>
                  <a:spcPts val="500"/>
                </a:spcBef>
                <a:spcAft>
                  <a:spcPts val="0"/>
                </a:spcAft>
                <a:buClrTx/>
                <a:buSzTx/>
                <a:buFontTx/>
                <a:buNone/>
                <a:tabLst/>
                <a:defRPr sz="1800" b="1">
                  <a:solidFill>
                    <a:srgbClr val="FFFFFF"/>
                  </a:solidFill>
                  <a:latin typeface="+mn-lt"/>
                  <a:ea typeface="+mn-ea"/>
                  <a:cs typeface="+mn-cs"/>
                  <a:sym typeface="Helvetica"/>
                </a:defRPr>
              </a:pPr>
              <a:endParaRPr kumimoji="0" sz="1000" b="1" i="0" u="none" strike="noStrike" kern="0" cap="none" spc="0" normalizeH="0" baseline="0" noProof="0" dirty="0">
                <a:ln>
                  <a:noFill/>
                </a:ln>
                <a:solidFill>
                  <a:srgbClr val="FFFFFF"/>
                </a:solidFill>
                <a:effectLst/>
                <a:uLnTx/>
                <a:uFillTx/>
                <a:latin typeface="Arial"/>
                <a:cs typeface="Arial"/>
                <a:sym typeface="Helvetica"/>
              </a:endParaRPr>
            </a:p>
          </p:txBody>
        </p:sp>
        <p:sp>
          <p:nvSpPr>
            <p:cNvPr id="18" name="Shape 187">
              <a:extLst>
                <a:ext uri="{FF2B5EF4-FFF2-40B4-BE49-F238E27FC236}">
                  <a16:creationId xmlns:a16="http://schemas.microsoft.com/office/drawing/2014/main" id="{63BBE9A7-FA55-4E6C-A0C2-1252FAABC4EC}"/>
                </a:ext>
              </a:extLst>
            </p:cNvPr>
            <p:cNvSpPr/>
            <p:nvPr/>
          </p:nvSpPr>
          <p:spPr>
            <a:xfrm>
              <a:off x="7092052" y="2510785"/>
              <a:ext cx="3098568" cy="311249"/>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marL="0" marR="0" lvl="0" indent="0" algn="ctr" defTabSz="914400" rtl="0" eaLnBrk="1" fontAlgn="auto" latinLnBrk="0" hangingPunct="1">
                <a:lnSpc>
                  <a:spcPct val="100000"/>
                </a:lnSpc>
                <a:spcBef>
                  <a:spcPts val="500"/>
                </a:spcBef>
                <a:spcAft>
                  <a:spcPts val="0"/>
                </a:spcAft>
                <a:buClrTx/>
                <a:buSzTx/>
                <a:buFontTx/>
                <a:buNone/>
                <a:tabLst/>
                <a:defRPr sz="1800"/>
              </a:pPr>
              <a:r>
                <a:rPr kumimoji="0" lang="en-GB" sz="2000" b="1" i="0" u="none" strike="noStrike" kern="0" cap="none" spc="0" normalizeH="0" baseline="0" noProof="0" dirty="0">
                  <a:ln>
                    <a:noFill/>
                  </a:ln>
                  <a:solidFill>
                    <a:schemeClr val="bg1">
                      <a:lumMod val="85000"/>
                    </a:schemeClr>
                  </a:solidFill>
                  <a:effectLst/>
                  <a:uLnTx/>
                  <a:uFillTx/>
                  <a:latin typeface="Arial"/>
                  <a:cs typeface="Arial"/>
                  <a:sym typeface="Arial"/>
                </a:rPr>
                <a:t>Challenges Ahead</a:t>
              </a:r>
              <a:endParaRPr kumimoji="0" sz="2000" b="1" i="0" u="none" strike="noStrike" kern="0" cap="none" spc="0" normalizeH="0" baseline="0" noProof="0" dirty="0">
                <a:ln>
                  <a:noFill/>
                </a:ln>
                <a:solidFill>
                  <a:schemeClr val="bg1">
                    <a:lumMod val="85000"/>
                  </a:schemeClr>
                </a:solidFill>
                <a:effectLst/>
                <a:uLnTx/>
                <a:uFillTx/>
                <a:latin typeface="Arial"/>
                <a:cs typeface="Arial"/>
                <a:sym typeface="Arial"/>
              </a:endParaRPr>
            </a:p>
          </p:txBody>
        </p:sp>
      </p:grpSp>
      <p:sp>
        <p:nvSpPr>
          <p:cNvPr id="20" name="‘Getting data right…">
            <a:extLst>
              <a:ext uri="{FF2B5EF4-FFF2-40B4-BE49-F238E27FC236}">
                <a16:creationId xmlns:a16="http://schemas.microsoft.com/office/drawing/2014/main" id="{5C72BABF-0869-450D-809F-7C083C98E37E}"/>
              </a:ext>
            </a:extLst>
          </p:cNvPr>
          <p:cNvSpPr txBox="1">
            <a:spLocks noChangeArrowheads="1"/>
          </p:cNvSpPr>
          <p:nvPr/>
        </p:nvSpPr>
        <p:spPr bwMode="auto">
          <a:xfrm>
            <a:off x="8476328" y="5858159"/>
            <a:ext cx="3600400" cy="250077"/>
          </a:xfrm>
          <a:prstGeom prst="rect">
            <a:avLst/>
          </a:prstGeom>
          <a:noFill/>
          <a:ln w="12700">
            <a:noFill/>
            <a:miter lim="400000"/>
            <a:headEnd/>
            <a:tailEnd/>
          </a:ln>
        </p:spPr>
        <p:txBody>
          <a:bodyPr vert="horz" wrap="square" lIns="17149" tIns="17149" rIns="17149" bIns="17149"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None/>
            </a:pPr>
            <a:r>
              <a:rPr lang="en-GB" sz="1400" dirty="0" err="1">
                <a:latin typeface="Arial" panose="020B0604020202020204" pitchFamily="34" charset="0"/>
                <a:cs typeface="Arial" panose="020B0604020202020204" pitchFamily="34" charset="0"/>
              </a:rPr>
              <a:t>Prof.</a:t>
            </a:r>
            <a:r>
              <a:rPr lang="en-GB" sz="1400" dirty="0">
                <a:latin typeface="Arial" panose="020B0604020202020204" pitchFamily="34" charset="0"/>
                <a:cs typeface="Arial" panose="020B0604020202020204" pitchFamily="34" charset="0"/>
              </a:rPr>
              <a:t> David Hand, Imperial College London </a:t>
            </a:r>
          </a:p>
        </p:txBody>
      </p:sp>
    </p:spTree>
    <p:extLst>
      <p:ext uri="{BB962C8B-B14F-4D97-AF65-F5344CB8AC3E}">
        <p14:creationId xmlns:p14="http://schemas.microsoft.com/office/powerpoint/2010/main" val="3458515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9AC70A-74CF-4AF6-B7B7-887EAE295155}"/>
              </a:ext>
            </a:extLst>
          </p:cNvPr>
          <p:cNvPicPr>
            <a:picLocks noChangeAspect="1"/>
          </p:cNvPicPr>
          <p:nvPr/>
        </p:nvPicPr>
        <p:blipFill>
          <a:blip r:embed="rId3"/>
          <a:stretch>
            <a:fillRect/>
          </a:stretch>
        </p:blipFill>
        <p:spPr>
          <a:xfrm>
            <a:off x="4278933" y="-4"/>
            <a:ext cx="7923012" cy="6854827"/>
          </a:xfrm>
          <a:prstGeom prst="rect">
            <a:avLst/>
          </a:prstGeom>
        </p:spPr>
      </p:pic>
      <p:grpSp>
        <p:nvGrpSpPr>
          <p:cNvPr id="117" name="Group 117"/>
          <p:cNvGrpSpPr/>
          <p:nvPr/>
        </p:nvGrpSpPr>
        <p:grpSpPr>
          <a:xfrm>
            <a:off x="-12702" y="-47780"/>
            <a:ext cx="5442798" cy="6953559"/>
            <a:chOff x="-2" y="-2"/>
            <a:chExt cx="10885595" cy="13907117"/>
          </a:xfrm>
        </p:grpSpPr>
        <p:grpSp>
          <p:nvGrpSpPr>
            <p:cNvPr id="115" name="Group 115"/>
            <p:cNvGrpSpPr/>
            <p:nvPr/>
          </p:nvGrpSpPr>
          <p:grpSpPr>
            <a:xfrm>
              <a:off x="-2" y="-3"/>
              <a:ext cx="10885596" cy="13907118"/>
              <a:chOff x="-1" y="-1"/>
              <a:chExt cx="10885594" cy="13907117"/>
            </a:xfrm>
          </p:grpSpPr>
          <p:sp>
            <p:nvSpPr>
              <p:cNvPr id="113" name="Shape 113"/>
              <p:cNvSpPr/>
              <p:nvPr/>
            </p:nvSpPr>
            <p:spPr>
              <a:xfrm rot="5400000">
                <a:off x="2741755" y="5763278"/>
                <a:ext cx="13907119" cy="23805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FFFF"/>
              </a:solidFill>
              <a:ln w="12700" cap="flat">
                <a:noFill/>
                <a:miter lim="400000"/>
              </a:ln>
              <a:effectLst/>
            </p:spPr>
            <p:txBody>
              <a:bodyPr wrap="square" lIns="0" tIns="0" rIns="0" bIns="0" numCol="1" anchor="ctr">
                <a:noAutofit/>
              </a:bodyPr>
              <a:lstStyle/>
              <a:p>
                <a:pPr lvl="0">
                  <a:defRPr sz="3200">
                    <a:latin typeface="Helvetica Light"/>
                    <a:ea typeface="Helvetica Light"/>
                    <a:cs typeface="Helvetica Light"/>
                    <a:sym typeface="Helvetica Light"/>
                  </a:defRPr>
                </a:pPr>
                <a:endParaRPr sz="1600"/>
              </a:p>
            </p:txBody>
          </p:sp>
          <p:sp>
            <p:nvSpPr>
              <p:cNvPr id="114" name="Shape 114"/>
              <p:cNvSpPr/>
              <p:nvPr/>
            </p:nvSpPr>
            <p:spPr>
              <a:xfrm>
                <a:off x="-2" y="95552"/>
                <a:ext cx="8559312" cy="13716011"/>
              </a:xfrm>
              <a:prstGeom prst="rect">
                <a:avLst/>
              </a:pr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latin typeface="Helvetica Light"/>
                    <a:ea typeface="Helvetica Light"/>
                    <a:cs typeface="Helvetica Light"/>
                    <a:sym typeface="Helvetica Light"/>
                  </a:defRPr>
                </a:pPr>
                <a:endParaRPr sz="1600"/>
              </a:p>
            </p:txBody>
          </p:sp>
        </p:grpSp>
        <p:pic>
          <p:nvPicPr>
            <p:cNvPr id="116" name="image10.png"/>
            <p:cNvPicPr/>
            <p:nvPr/>
          </p:nvPicPr>
          <p:blipFill>
            <a:blip r:embed="rId4" cstate="print">
              <a:extLst/>
            </a:blip>
            <a:stretch>
              <a:fillRect/>
            </a:stretch>
          </p:blipFill>
          <p:spPr>
            <a:xfrm>
              <a:off x="69849" y="120953"/>
              <a:ext cx="1485902" cy="1473204"/>
            </a:xfrm>
            <a:prstGeom prst="rect">
              <a:avLst/>
            </a:prstGeom>
            <a:ln w="12700" cap="flat">
              <a:noFill/>
              <a:miter lim="400000"/>
            </a:ln>
            <a:effectLst/>
          </p:spPr>
        </p:pic>
      </p:grpSp>
      <p:grpSp>
        <p:nvGrpSpPr>
          <p:cNvPr id="12" name="Group 11">
            <a:extLst>
              <a:ext uri="{FF2B5EF4-FFF2-40B4-BE49-F238E27FC236}">
                <a16:creationId xmlns:a16="http://schemas.microsoft.com/office/drawing/2014/main" id="{6792A3E7-CD8F-4CC7-A6BE-B8ABD7B96198}"/>
              </a:ext>
            </a:extLst>
          </p:cNvPr>
          <p:cNvGrpSpPr/>
          <p:nvPr/>
        </p:nvGrpSpPr>
        <p:grpSpPr>
          <a:xfrm>
            <a:off x="-24680" y="6505947"/>
            <a:ext cx="12216679" cy="349788"/>
            <a:chOff x="-24680" y="6505947"/>
            <a:chExt cx="12216679" cy="349788"/>
          </a:xfrm>
        </p:grpSpPr>
        <p:grpSp>
          <p:nvGrpSpPr>
            <p:cNvPr id="13" name="Group 237">
              <a:extLst>
                <a:ext uri="{FF2B5EF4-FFF2-40B4-BE49-F238E27FC236}">
                  <a16:creationId xmlns:a16="http://schemas.microsoft.com/office/drawing/2014/main" id="{9A9730E3-F4D8-4E4C-8803-D7CC1524C736}"/>
                </a:ext>
              </a:extLst>
            </p:cNvPr>
            <p:cNvGrpSpPr/>
            <p:nvPr/>
          </p:nvGrpSpPr>
          <p:grpSpPr>
            <a:xfrm>
              <a:off x="-24680" y="6505947"/>
              <a:ext cx="12216679" cy="349788"/>
              <a:chOff x="0" y="25770"/>
              <a:chExt cx="13021079" cy="372423"/>
            </a:xfrm>
          </p:grpSpPr>
          <p:sp>
            <p:nvSpPr>
              <p:cNvPr id="15" name="Shape 233">
                <a:extLst>
                  <a:ext uri="{FF2B5EF4-FFF2-40B4-BE49-F238E27FC236}">
                    <a16:creationId xmlns:a16="http://schemas.microsoft.com/office/drawing/2014/main" id="{23A7D047-B02D-4F6C-AF2F-854FDE9154E1}"/>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16" name="Shape 234">
                <a:extLst>
                  <a:ext uri="{FF2B5EF4-FFF2-40B4-BE49-F238E27FC236}">
                    <a16:creationId xmlns:a16="http://schemas.microsoft.com/office/drawing/2014/main" id="{ADA8A2A7-B732-464B-84C0-365ED63A66BD}"/>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14" name="Rectangle 13">
              <a:extLst>
                <a:ext uri="{FF2B5EF4-FFF2-40B4-BE49-F238E27FC236}">
                  <a16:creationId xmlns:a16="http://schemas.microsoft.com/office/drawing/2014/main" id="{6BAC3342-6775-4BBC-9511-F1058733EC84}"/>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8</a:t>
              </a:r>
            </a:p>
          </p:txBody>
        </p:sp>
      </p:grpSp>
      <p:sp>
        <p:nvSpPr>
          <p:cNvPr id="30" name="Shape 110">
            <a:extLst>
              <a:ext uri="{FF2B5EF4-FFF2-40B4-BE49-F238E27FC236}">
                <a16:creationId xmlns:a16="http://schemas.microsoft.com/office/drawing/2014/main" id="{E4B4534D-9DD3-488F-80BC-4981AC76B0F4}"/>
              </a:ext>
            </a:extLst>
          </p:cNvPr>
          <p:cNvSpPr/>
          <p:nvPr/>
        </p:nvSpPr>
        <p:spPr>
          <a:xfrm>
            <a:off x="7031526" y="6160368"/>
            <a:ext cx="5041138" cy="3077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algn="r" defTabSz="412750">
              <a:defRPr sz="1800"/>
            </a:pPr>
            <a:r>
              <a:rPr lang="en-GB" sz="1000" b="1" dirty="0">
                <a:solidFill>
                  <a:schemeClr val="bg1"/>
                </a:solidFill>
                <a:latin typeface="Arial" panose="020B0604020202020204" pitchFamily="34" charset="0"/>
                <a:cs typeface="Arial" panose="020B0604020202020204" pitchFamily="34" charset="0"/>
                <a:sym typeface="Helvetica"/>
              </a:rPr>
              <a:t>Dawn Duhaney and Gareth Llewellyn from GDS at the Government Data Science Community of Interest Meet-up London, November 2017</a:t>
            </a:r>
            <a:endParaRPr sz="1000" b="1" dirty="0">
              <a:solidFill>
                <a:schemeClr val="bg1"/>
              </a:solidFill>
              <a:latin typeface="Arial" panose="020B0604020202020204" pitchFamily="34" charset="0"/>
              <a:cs typeface="Arial" panose="020B0604020202020204" pitchFamily="34" charset="0"/>
              <a:sym typeface="Helvetica"/>
            </a:endParaRPr>
          </a:p>
        </p:txBody>
      </p:sp>
      <p:sp>
        <p:nvSpPr>
          <p:cNvPr id="18" name="Text Placeholder 2">
            <a:extLst>
              <a:ext uri="{FF2B5EF4-FFF2-40B4-BE49-F238E27FC236}">
                <a16:creationId xmlns:a16="http://schemas.microsoft.com/office/drawing/2014/main" id="{0DC67032-5956-489C-A60C-3508067CB0D9}"/>
              </a:ext>
            </a:extLst>
          </p:cNvPr>
          <p:cNvSpPr txBox="1">
            <a:spLocks/>
          </p:cNvSpPr>
          <p:nvPr/>
        </p:nvSpPr>
        <p:spPr bwMode="auto">
          <a:xfrm>
            <a:off x="229511" y="2628779"/>
            <a:ext cx="4517158" cy="1597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altLang="en-US" sz="3200" b="1" dirty="0">
                <a:solidFill>
                  <a:srgbClr val="02519A"/>
                </a:solidFill>
                <a:cs typeface="Arial" panose="020B0604020202020204" pitchFamily="34" charset="0"/>
              </a:rPr>
              <a:t>Examples of </a:t>
            </a:r>
          </a:p>
          <a:p>
            <a:pPr algn="ctr" eaLnBrk="1" hangingPunct="1">
              <a:spcBef>
                <a:spcPct val="20000"/>
              </a:spcBef>
              <a:buFont typeface="Arial" panose="020B0604020202020204" pitchFamily="34" charset="0"/>
              <a:buNone/>
            </a:pPr>
            <a:r>
              <a:rPr lang="en-US" altLang="en-US" sz="3200" b="1" dirty="0">
                <a:solidFill>
                  <a:srgbClr val="02519A"/>
                </a:solidFill>
                <a:cs typeface="Arial" panose="020B0604020202020204" pitchFamily="34" charset="0"/>
              </a:rPr>
              <a:t>Data Science in Government</a:t>
            </a:r>
          </a:p>
        </p:txBody>
      </p:sp>
    </p:spTree>
    <p:extLst>
      <p:ext uri="{BB962C8B-B14F-4D97-AF65-F5344CB8AC3E}">
        <p14:creationId xmlns:p14="http://schemas.microsoft.com/office/powerpoint/2010/main" val="142158886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1.png">
            <a:extLst>
              <a:ext uri="{FF2B5EF4-FFF2-40B4-BE49-F238E27FC236}">
                <a16:creationId xmlns:a16="http://schemas.microsoft.com/office/drawing/2014/main" id="{D07F3955-7287-42FA-8E08-27A4023C1540}"/>
              </a:ext>
            </a:extLst>
          </p:cNvPr>
          <p:cNvPicPr/>
          <p:nvPr/>
        </p:nvPicPr>
        <p:blipFill>
          <a:blip r:embed="rId3" cstate="print">
            <a:extLst/>
          </a:blip>
          <a:srcRect r="16363"/>
          <a:stretch>
            <a:fillRect/>
          </a:stretch>
        </p:blipFill>
        <p:spPr>
          <a:xfrm>
            <a:off x="-24680" y="-3486"/>
            <a:ext cx="12216681" cy="6864971"/>
          </a:xfrm>
          <a:prstGeom prst="rect">
            <a:avLst/>
          </a:prstGeom>
          <a:ln w="12700">
            <a:miter lim="400000"/>
          </a:ln>
        </p:spPr>
      </p:pic>
      <p:sp>
        <p:nvSpPr>
          <p:cNvPr id="4" name="Shape 213">
            <a:extLst>
              <a:ext uri="{FF2B5EF4-FFF2-40B4-BE49-F238E27FC236}">
                <a16:creationId xmlns:a16="http://schemas.microsoft.com/office/drawing/2014/main" id="{8760A1B5-CABD-4AB4-A0D7-E3760B8B7AC2}"/>
              </a:ext>
            </a:extLst>
          </p:cNvPr>
          <p:cNvSpPr/>
          <p:nvPr/>
        </p:nvSpPr>
        <p:spPr>
          <a:xfrm>
            <a:off x="2349542" y="5748196"/>
            <a:ext cx="4594517" cy="492443"/>
          </a:xfrm>
          <a:prstGeom prst="rect">
            <a:avLst/>
          </a:prstGeom>
          <a:solidFill>
            <a:srgbClr val="101010">
              <a:alpha val="48734"/>
            </a:srgbClr>
          </a:solidFill>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r" defTabSz="412750">
              <a:defRPr sz="1800"/>
            </a:pPr>
            <a:r>
              <a:rPr sz="1200" b="1" dirty="0">
                <a:solidFill>
                  <a:srgbClr val="FFFFFF"/>
                </a:solidFill>
                <a:latin typeface="Arial" panose="020B0604020202020204" pitchFamily="34" charset="0"/>
                <a:cs typeface="Arial" panose="020B0604020202020204" pitchFamily="34" charset="0"/>
                <a:sym typeface="Helvetica"/>
              </a:rPr>
              <a:t>London Transport workers manually examine over 4 million tickets to identify most and least popular routes, March 1939</a:t>
            </a:r>
            <a:endParaRPr sz="1000" b="1" dirty="0">
              <a:solidFill>
                <a:srgbClr val="FFFFFF"/>
              </a:solidFill>
              <a:latin typeface="Arial" panose="020B0604020202020204" pitchFamily="34" charset="0"/>
              <a:ea typeface="Calibri"/>
              <a:cs typeface="Arial" panose="020B0604020202020204" pitchFamily="34" charset="0"/>
              <a:sym typeface="Calibri"/>
            </a:endParaRPr>
          </a:p>
          <a:p>
            <a:pPr algn="r" defTabSz="412750">
              <a:defRPr sz="1800"/>
            </a:pPr>
            <a:r>
              <a:rPr sz="800" b="1" dirty="0">
                <a:solidFill>
                  <a:srgbClr val="FFFFFF"/>
                </a:solidFill>
                <a:latin typeface="Arial" panose="020B0604020202020204" pitchFamily="34" charset="0"/>
                <a:cs typeface="Arial" panose="020B0604020202020204" pitchFamily="34" charset="0"/>
                <a:sym typeface="Helvetica"/>
              </a:rPr>
              <a:t>Gerry </a:t>
            </a:r>
            <a:r>
              <a:rPr sz="800" b="1" dirty="0" err="1">
                <a:solidFill>
                  <a:srgbClr val="FFFFFF"/>
                </a:solidFill>
                <a:latin typeface="Arial" panose="020B0604020202020204" pitchFamily="34" charset="0"/>
                <a:cs typeface="Arial" panose="020B0604020202020204" pitchFamily="34" charset="0"/>
                <a:sym typeface="Helvetica"/>
              </a:rPr>
              <a:t>Cranham</a:t>
            </a:r>
            <a:r>
              <a:rPr sz="800" b="1" dirty="0">
                <a:solidFill>
                  <a:srgbClr val="FFFFFF"/>
                </a:solidFill>
                <a:latin typeface="Arial" panose="020B0604020202020204" pitchFamily="34" charset="0"/>
                <a:cs typeface="Arial" panose="020B0604020202020204" pitchFamily="34" charset="0"/>
                <a:sym typeface="Helvetica"/>
              </a:rPr>
              <a:t>/Fox Photos/</a:t>
            </a:r>
            <a:r>
              <a:rPr sz="800" b="1" dirty="0" err="1">
                <a:solidFill>
                  <a:srgbClr val="FFFFFF"/>
                </a:solidFill>
                <a:latin typeface="Arial" panose="020B0604020202020204" pitchFamily="34" charset="0"/>
                <a:cs typeface="Arial" panose="020B0604020202020204" pitchFamily="34" charset="0"/>
                <a:sym typeface="Helvetica"/>
              </a:rPr>
              <a:t>Hulton</a:t>
            </a:r>
            <a:r>
              <a:rPr sz="800" b="1" dirty="0">
                <a:solidFill>
                  <a:srgbClr val="FFFFFF"/>
                </a:solidFill>
                <a:latin typeface="Arial" panose="020B0604020202020204" pitchFamily="34" charset="0"/>
                <a:cs typeface="Arial" panose="020B0604020202020204" pitchFamily="34" charset="0"/>
                <a:sym typeface="Helvetica"/>
              </a:rPr>
              <a:t> Archive/Getty Images</a:t>
            </a:r>
          </a:p>
        </p:txBody>
      </p:sp>
      <p:grpSp>
        <p:nvGrpSpPr>
          <p:cNvPr id="5" name="Group 4">
            <a:extLst>
              <a:ext uri="{FF2B5EF4-FFF2-40B4-BE49-F238E27FC236}">
                <a16:creationId xmlns:a16="http://schemas.microsoft.com/office/drawing/2014/main" id="{512EC18D-A513-4079-B750-EF610940A86A}"/>
              </a:ext>
            </a:extLst>
          </p:cNvPr>
          <p:cNvGrpSpPr/>
          <p:nvPr/>
        </p:nvGrpSpPr>
        <p:grpSpPr>
          <a:xfrm>
            <a:off x="-24680" y="6505947"/>
            <a:ext cx="12216679" cy="349788"/>
            <a:chOff x="-24680" y="6505947"/>
            <a:chExt cx="12216679" cy="349788"/>
          </a:xfrm>
        </p:grpSpPr>
        <p:grpSp>
          <p:nvGrpSpPr>
            <p:cNvPr id="6" name="Group 237">
              <a:extLst>
                <a:ext uri="{FF2B5EF4-FFF2-40B4-BE49-F238E27FC236}">
                  <a16:creationId xmlns:a16="http://schemas.microsoft.com/office/drawing/2014/main" id="{9643BAEE-DC16-465E-9275-B0E55D5DB1FF}"/>
                </a:ext>
              </a:extLst>
            </p:cNvPr>
            <p:cNvGrpSpPr/>
            <p:nvPr/>
          </p:nvGrpSpPr>
          <p:grpSpPr>
            <a:xfrm>
              <a:off x="-24680" y="6505947"/>
              <a:ext cx="12216679" cy="349788"/>
              <a:chOff x="0" y="25770"/>
              <a:chExt cx="13021079" cy="372423"/>
            </a:xfrm>
          </p:grpSpPr>
          <p:sp>
            <p:nvSpPr>
              <p:cNvPr id="8" name="Shape 233">
                <a:extLst>
                  <a:ext uri="{FF2B5EF4-FFF2-40B4-BE49-F238E27FC236}">
                    <a16:creationId xmlns:a16="http://schemas.microsoft.com/office/drawing/2014/main" id="{138EAB21-FD6E-4228-ABC2-78504F214EAF}"/>
                  </a:ext>
                </a:extLst>
              </p:cNvPr>
              <p:cNvSpPr/>
              <p:nvPr/>
            </p:nvSpPr>
            <p:spPr>
              <a:xfrm>
                <a:off x="0" y="25770"/>
                <a:ext cx="13021079" cy="372423"/>
              </a:xfrm>
              <a:prstGeom prst="rect">
                <a:avLst/>
              </a:prstGeom>
              <a:solidFill>
                <a:srgbClr val="02519A"/>
              </a:solidFill>
              <a:ln w="12700" cap="flat">
                <a:noFill/>
                <a:miter lim="400000"/>
              </a:ln>
              <a:effectLst/>
            </p:spPr>
            <p:txBody>
              <a:bodyPr wrap="square" lIns="0" tIns="0" rIns="0" bIns="0" numCol="1" anchor="ctr">
                <a:noAutofit/>
              </a:bodyPr>
              <a:lstStyle/>
              <a:p>
                <a:pPr lvl="0">
                  <a:spcBef>
                    <a:spcPts val="500"/>
                  </a:spcBef>
                  <a:defRPr sz="1800" b="1">
                    <a:solidFill>
                      <a:srgbClr val="FFFFFF"/>
                    </a:solidFill>
                    <a:latin typeface="+mn-lt"/>
                    <a:ea typeface="+mn-ea"/>
                    <a:cs typeface="+mn-cs"/>
                    <a:sym typeface="Helvetica"/>
                  </a:defRPr>
                </a:pPr>
                <a:endParaRPr dirty="0"/>
              </a:p>
            </p:txBody>
          </p:sp>
          <p:sp>
            <p:nvSpPr>
              <p:cNvPr id="9" name="Shape 234">
                <a:extLst>
                  <a:ext uri="{FF2B5EF4-FFF2-40B4-BE49-F238E27FC236}">
                    <a16:creationId xmlns:a16="http://schemas.microsoft.com/office/drawing/2014/main" id="{23926D26-3D85-4F99-9D33-26D4452FC3BC}"/>
                  </a:ext>
                </a:extLst>
              </p:cNvPr>
              <p:cNvSpPr/>
              <p:nvPr/>
            </p:nvSpPr>
            <p:spPr>
              <a:xfrm>
                <a:off x="49746" y="37931"/>
                <a:ext cx="10359516" cy="2987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spcBef>
                    <a:spcPts val="500"/>
                  </a:spcBef>
                  <a:defRPr sz="1200" b="1">
                    <a:solidFill>
                      <a:srgbClr val="FFFFFF"/>
                    </a:solidFill>
                    <a:latin typeface="Arial"/>
                    <a:ea typeface="Arial"/>
                    <a:cs typeface="Arial"/>
                    <a:sym typeface="Arial"/>
                  </a:defRPr>
                </a:lvl1pPr>
              </a:lstStyle>
              <a:p>
                <a:pPr lvl="0">
                  <a:defRPr sz="1800" b="0">
                    <a:solidFill>
                      <a:srgbClr val="000000"/>
                    </a:solidFill>
                  </a:defRPr>
                </a:pPr>
                <a:r>
                  <a:rPr sz="1200" b="1" dirty="0">
                    <a:solidFill>
                      <a:srgbClr val="FFFFFF"/>
                    </a:solidFill>
                  </a:rPr>
                  <a:t>Data Science Campus</a:t>
                </a:r>
                <a:r>
                  <a:rPr lang="en-GB" sz="1200" b="1" dirty="0">
                    <a:solidFill>
                      <a:srgbClr val="FFFFFF"/>
                    </a:solidFill>
                  </a:rPr>
                  <a:t>   |   datasciencecampus.ons.gov.uk    |   datasciencecampus@ons.gov.uk   |   @</a:t>
                </a:r>
                <a:r>
                  <a:rPr lang="en-GB" sz="1200" b="1" dirty="0" err="1">
                    <a:solidFill>
                      <a:srgbClr val="FFFFFF"/>
                    </a:solidFill>
                  </a:rPr>
                  <a:t>datascicampus</a:t>
                </a:r>
                <a:r>
                  <a:rPr lang="en-GB" sz="1200" b="1" dirty="0">
                    <a:solidFill>
                      <a:srgbClr val="FFFFFF"/>
                    </a:solidFill>
                  </a:rPr>
                  <a:t> </a:t>
                </a:r>
                <a:r>
                  <a:rPr lang="en-GB" dirty="0"/>
                  <a:t>  </a:t>
                </a:r>
                <a:endParaRPr sz="1200" b="1" dirty="0">
                  <a:solidFill>
                    <a:srgbClr val="FFFFFF"/>
                  </a:solidFill>
                </a:endParaRPr>
              </a:p>
            </p:txBody>
          </p:sp>
        </p:grpSp>
        <p:sp>
          <p:nvSpPr>
            <p:cNvPr id="7" name="Rectangle 6">
              <a:extLst>
                <a:ext uri="{FF2B5EF4-FFF2-40B4-BE49-F238E27FC236}">
                  <a16:creationId xmlns:a16="http://schemas.microsoft.com/office/drawing/2014/main" id="{67E81D21-C94C-4109-A9CB-238D1D546F90}"/>
                </a:ext>
              </a:extLst>
            </p:cNvPr>
            <p:cNvSpPr/>
            <p:nvPr/>
          </p:nvSpPr>
          <p:spPr>
            <a:xfrm>
              <a:off x="10906684" y="6542341"/>
              <a:ext cx="1149944" cy="276999"/>
            </a:xfrm>
            <a:prstGeom prst="rect">
              <a:avLst/>
            </a:prstGeom>
          </p:spPr>
          <p:txBody>
            <a:bodyPr wrap="square">
              <a:spAutoFit/>
            </a:bodyPr>
            <a:lstStyle/>
            <a:p>
              <a:pPr lvl="0">
                <a:defRPr sz="1800" b="0">
                  <a:solidFill>
                    <a:srgbClr val="000000"/>
                  </a:solidFill>
                </a:defRPr>
              </a:pPr>
              <a:r>
                <a:rPr lang="en-GB" sz="1200" b="1" dirty="0">
                  <a:solidFill>
                    <a:srgbClr val="FFFFFF"/>
                  </a:solidFill>
                </a:rPr>
                <a:t>Public  |  9</a:t>
              </a:r>
            </a:p>
          </p:txBody>
        </p:sp>
      </p:grpSp>
    </p:spTree>
    <p:extLst>
      <p:ext uri="{BB962C8B-B14F-4D97-AF65-F5344CB8AC3E}">
        <p14:creationId xmlns:p14="http://schemas.microsoft.com/office/powerpoint/2010/main" val="2686756070"/>
      </p:ext>
    </p:extLst>
  </p:cSld>
  <p:clrMapOvr>
    <a:masterClrMapping/>
  </p:clrMapOvr>
  <p:transition spd="med"/>
</p:sld>
</file>

<file path=ppt/theme/theme1.xml><?xml version="1.0" encoding="utf-8"?>
<a:theme xmlns:a="http://schemas.openxmlformats.org/drawingml/2006/main" name="Custom Design">
  <a:themeElements>
    <a:clrScheme name="Custom 3">
      <a:dk1>
        <a:srgbClr val="1B3F6B"/>
      </a:dk1>
      <a:lt1>
        <a:sysClr val="window" lastClr="FFFFFF"/>
      </a:lt1>
      <a:dk2>
        <a:srgbClr val="1F497D"/>
      </a:dk2>
      <a:lt2>
        <a:srgbClr val="EEECE1"/>
      </a:lt2>
      <a:accent1>
        <a:srgbClr val="BAAD00"/>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pag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365C0"/>
          </a:solidFill>
          <a:prstDash val="solid"/>
          <a:bevel/>
        </a:ln>
        <a:effectLst>
          <a:outerShdw blurRad="38100" dist="25400" dir="5400000" rotWithShape="0">
            <a:srgbClr val="000000">
              <a:alpha val="50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Default">
  <a:themeElements>
    <a:clrScheme name="Default">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19848</TotalTime>
  <Words>2842</Words>
  <Application>Microsoft Office PowerPoint</Application>
  <PresentationFormat>Widescreen</PresentationFormat>
  <Paragraphs>249</Paragraphs>
  <Slides>16</Slides>
  <Notes>16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16</vt:i4>
      </vt:variant>
    </vt:vector>
  </HeadingPairs>
  <TitlesOfParts>
    <vt:vector size="27" baseType="lpstr">
      <vt:lpstr>MS PGothic</vt:lpstr>
      <vt:lpstr>Arial</vt:lpstr>
      <vt:lpstr>MS PGothic</vt:lpstr>
      <vt:lpstr>Helvetica Light</vt:lpstr>
      <vt:lpstr>Helvetica Neue</vt:lpstr>
      <vt:lpstr>Calibri</vt:lpstr>
      <vt:lpstr>Helvetica</vt:lpstr>
      <vt:lpstr>Custom Design</vt:lpstr>
      <vt:lpstr>Content pages</vt:lpstr>
      <vt:lpstr>1_Default</vt:lpstr>
      <vt:lpstr>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ONS Data Science Campus</dc:title>
  <dc:creator>ONS Data Science Campus</dc:creator>
  <cp:lastModifiedBy>Breton, Robert</cp:lastModifiedBy>
  <cp:revision>282</cp:revision>
  <cp:lastPrinted>2018-10-18T08:10:00Z</cp:lastPrinted>
  <dcterms:modified xsi:type="dcterms:W3CDTF">2018-11-20T10:36:05Z</dcterms:modified>
</cp:coreProperties>
</file>